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9" r:id="rId4"/>
    <p:sldId id="292" r:id="rId5"/>
    <p:sldId id="296" r:id="rId6"/>
    <p:sldId id="275" r:id="rId7"/>
    <p:sldId id="293" r:id="rId8"/>
    <p:sldId id="300" r:id="rId9"/>
    <p:sldId id="294" r:id="rId10"/>
    <p:sldId id="302" r:id="rId11"/>
    <p:sldId id="298" r:id="rId12"/>
    <p:sldId id="301" r:id="rId13"/>
  </p:sldIdLst>
  <p:sldSz cx="9144000" cy="6858000" type="screen4x3"/>
  <p:notesSz cx="6805613" cy="99393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9F8E"/>
    <a:srgbClr val="EEBC92"/>
    <a:srgbClr val="ABC6D5"/>
    <a:srgbClr val="000066"/>
    <a:srgbClr val="CC0000"/>
    <a:srgbClr val="A50021"/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751" autoAdjust="0"/>
  </p:normalViewPr>
  <p:slideViewPr>
    <p:cSldViewPr>
      <p:cViewPr varScale="1">
        <p:scale>
          <a:sx n="107" d="100"/>
          <a:sy n="107" d="100"/>
        </p:scale>
        <p:origin x="-84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A6EA6-637B-43BA-8AB6-9000C79F7348}" type="datetimeFigureOut">
              <a:rPr lang="ru-RU" smtClean="0"/>
              <a:pPr/>
              <a:t>12.07.2017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C3FA-19B8-4913-B4DE-6B24145C4A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A6EA6-637B-43BA-8AB6-9000C79F7348}" type="datetimeFigureOut">
              <a:rPr lang="ru-RU" smtClean="0"/>
              <a:pPr/>
              <a:t>12.07.2017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C3FA-19B8-4913-B4DE-6B24145C4A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A6EA6-637B-43BA-8AB6-9000C79F7348}" type="datetimeFigureOut">
              <a:rPr lang="ru-RU" smtClean="0"/>
              <a:pPr/>
              <a:t>12.07.2017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C3FA-19B8-4913-B4DE-6B24145C4A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A6EA6-637B-43BA-8AB6-9000C79F7348}" type="datetimeFigureOut">
              <a:rPr lang="ru-RU" smtClean="0"/>
              <a:pPr/>
              <a:t>12.07.2017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C3FA-19B8-4913-B4DE-6B24145C4A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A6EA6-637B-43BA-8AB6-9000C79F7348}" type="datetimeFigureOut">
              <a:rPr lang="ru-RU" smtClean="0"/>
              <a:pPr/>
              <a:t>12.07.2017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C3FA-19B8-4913-B4DE-6B24145C4A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A6EA6-637B-43BA-8AB6-9000C79F7348}" type="datetimeFigureOut">
              <a:rPr lang="ru-RU" smtClean="0"/>
              <a:pPr/>
              <a:t>12.07.2017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C3FA-19B8-4913-B4DE-6B24145C4A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A6EA6-637B-43BA-8AB6-9000C79F7348}" type="datetimeFigureOut">
              <a:rPr lang="ru-RU" smtClean="0"/>
              <a:pPr/>
              <a:t>12.07.2017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C3FA-19B8-4913-B4DE-6B24145C4A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A6EA6-637B-43BA-8AB6-9000C79F7348}" type="datetimeFigureOut">
              <a:rPr lang="ru-RU" smtClean="0"/>
              <a:pPr/>
              <a:t>12.07.2017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C3FA-19B8-4913-B4DE-6B24145C4A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A6EA6-637B-43BA-8AB6-9000C79F7348}" type="datetimeFigureOut">
              <a:rPr lang="ru-RU" smtClean="0"/>
              <a:pPr/>
              <a:t>12.07.2017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C3FA-19B8-4913-B4DE-6B24145C4A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A6EA6-637B-43BA-8AB6-9000C79F7348}" type="datetimeFigureOut">
              <a:rPr lang="ru-RU" smtClean="0"/>
              <a:pPr/>
              <a:t>12.07.2017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C3FA-19B8-4913-B4DE-6B24145C4A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A6EA6-637B-43BA-8AB6-9000C79F7348}" type="datetimeFigureOut">
              <a:rPr lang="ru-RU" smtClean="0"/>
              <a:pPr/>
              <a:t>12.07.2017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C3FA-19B8-4913-B4DE-6B24145C4A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A6EA6-637B-43BA-8AB6-9000C79F7348}" type="datetimeFigureOut">
              <a:rPr lang="ru-RU" smtClean="0"/>
              <a:pPr/>
              <a:t>12.07.2017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4C3FA-19B8-4913-B4DE-6B24145C4A8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51520" y="2132856"/>
            <a:ext cx="863778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C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Программа</a:t>
            </a:r>
          </a:p>
          <a:p>
            <a:pPr algn="ctr"/>
            <a:r>
              <a:rPr lang="ru-RU" sz="2800" b="1" dirty="0" smtClean="0">
                <a:solidFill>
                  <a:srgbClr val="CC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комплексного развития моногородов Челябинской области</a:t>
            </a:r>
            <a:endParaRPr lang="ru-RU" sz="2800" b="1" dirty="0">
              <a:solidFill>
                <a:srgbClr val="CC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763688" y="260648"/>
            <a:ext cx="560916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prstMaterial="matte"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Министерство экономического развития </a:t>
            </a:r>
            <a:br>
              <a:rPr lang="ru-RU" b="1" dirty="0" smtClean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b="1" dirty="0" smtClean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Челябинской области</a:t>
            </a: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3491880" y="6289575"/>
            <a:ext cx="216024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prstMaterial="matte">
              <a:bevelT w="0" h="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400" b="1" dirty="0" smtClean="0">
                <a:solidFill>
                  <a:srgbClr val="CC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2017 год</a:t>
            </a:r>
            <a:endParaRPr lang="ru-RU" sz="1400" b="1" dirty="0">
              <a:solidFill>
                <a:srgbClr val="CC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8604448" y="6597352"/>
            <a:ext cx="53955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8CB527C-8FA2-4D04-B93F-48AE431F9560}" type="slidenum">
              <a:rPr lang="ru-RU" sz="900" smtClean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 algn="r"/>
              <a:t>10</a:t>
            </a:fld>
            <a:endParaRPr lang="ru-RU" sz="900" dirty="0">
              <a:solidFill>
                <a:srgbClr val="00006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396028" y="260648"/>
            <a:ext cx="633670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CC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Реализация программ комплексного развития </a:t>
            </a:r>
            <a:br>
              <a:rPr lang="ru-RU" b="1" dirty="0" smtClean="0">
                <a:solidFill>
                  <a:srgbClr val="CC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b="1" dirty="0" smtClean="0">
                <a:solidFill>
                  <a:srgbClr val="CC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моногородов Челябинской области</a:t>
            </a:r>
            <a:endParaRPr lang="ru-RU" b="1" dirty="0">
              <a:solidFill>
                <a:srgbClr val="CC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0" y="1170000"/>
            <a:ext cx="8964488" cy="5688000"/>
          </a:xfrm>
          <a:prstGeom prst="roundRect">
            <a:avLst>
              <a:gd name="adj" fmla="val 1103"/>
            </a:avLst>
          </a:prstGeom>
          <a:solidFill>
            <a:srgbClr val="FFFF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251520" y="1052736"/>
            <a:ext cx="61926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b="1" dirty="0" smtClean="0">
                <a:solidFill>
                  <a:srgbClr val="CC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Результаты реализации Программ</a:t>
            </a:r>
          </a:p>
          <a:p>
            <a:pPr>
              <a:defRPr/>
            </a:pPr>
            <a:endParaRPr lang="ru-RU" sz="1400" b="1" dirty="0" smtClean="0">
              <a:solidFill>
                <a:srgbClr val="CC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389186" y="1382296"/>
            <a:ext cx="8388000" cy="0"/>
          </a:xfrm>
          <a:prstGeom prst="line">
            <a:avLst/>
          </a:prstGeom>
          <a:ln w="19050">
            <a:solidFill>
              <a:srgbClr val="A50021"/>
            </a:solidFill>
            <a:prstDash val="sysDot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Box 30"/>
          <p:cNvSpPr txBox="1">
            <a:spLocks noChangeArrowheads="1"/>
          </p:cNvSpPr>
          <p:nvPr/>
        </p:nvSpPr>
        <p:spPr bwMode="auto">
          <a:xfrm>
            <a:off x="363786" y="1484784"/>
            <a:ext cx="8168654" cy="36004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/>
          <a:lstStyle/>
          <a:p>
            <a:pPr>
              <a:lnSpc>
                <a:spcPts val="1200"/>
              </a:lnSpc>
              <a:defRPr/>
            </a:pPr>
            <a:r>
              <a:rPr lang="ru-RU" sz="1400" b="1" dirty="0" smtClean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Ремонт основной (центральной) улицы в каждом моногороде, объем финансирования, млн. рублей 	</a:t>
            </a:r>
          </a:p>
          <a:p>
            <a:pPr algn="ctr">
              <a:lnSpc>
                <a:spcPts val="1200"/>
              </a:lnSpc>
              <a:defRPr/>
            </a:pPr>
            <a:endParaRPr lang="ru-RU" sz="1400" b="1" dirty="0" smtClean="0">
              <a:solidFill>
                <a:srgbClr val="A5002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" name="Text Box 30"/>
          <p:cNvSpPr txBox="1">
            <a:spLocks noChangeArrowheads="1"/>
          </p:cNvSpPr>
          <p:nvPr/>
        </p:nvSpPr>
        <p:spPr bwMode="auto">
          <a:xfrm>
            <a:off x="3851920" y="2060848"/>
            <a:ext cx="1080120" cy="468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t" anchorCtr="1"/>
          <a:lstStyle/>
          <a:p>
            <a:pPr algn="ctr">
              <a:lnSpc>
                <a:spcPts val="1000"/>
              </a:lnSpc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2018 г.</a:t>
            </a:r>
          </a:p>
        </p:txBody>
      </p:sp>
      <p:sp>
        <p:nvSpPr>
          <p:cNvPr id="17" name="Text Box 30"/>
          <p:cNvSpPr txBox="1">
            <a:spLocks noChangeArrowheads="1"/>
          </p:cNvSpPr>
          <p:nvPr/>
        </p:nvSpPr>
        <p:spPr bwMode="auto">
          <a:xfrm>
            <a:off x="2225810" y="2078040"/>
            <a:ext cx="1080000" cy="468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t" anchorCtr="1"/>
          <a:lstStyle/>
          <a:p>
            <a:pPr algn="ctr">
              <a:lnSpc>
                <a:spcPts val="1000"/>
              </a:lnSpc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2017 г.</a:t>
            </a:r>
          </a:p>
        </p:txBody>
      </p:sp>
      <p:sp>
        <p:nvSpPr>
          <p:cNvPr id="22" name="Text Box 30"/>
          <p:cNvSpPr txBox="1">
            <a:spLocks noChangeArrowheads="1"/>
          </p:cNvSpPr>
          <p:nvPr/>
        </p:nvSpPr>
        <p:spPr bwMode="auto">
          <a:xfrm>
            <a:off x="2411840" y="2566851"/>
            <a:ext cx="720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lnSpc>
                <a:spcPts val="1200"/>
              </a:lnSpc>
              <a:defRPr/>
            </a:pPr>
            <a:r>
              <a:rPr lang="ru-RU" sz="1200" b="1" dirty="0" smtClean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</a:t>
            </a:r>
          </a:p>
        </p:txBody>
      </p:sp>
      <p:sp>
        <p:nvSpPr>
          <p:cNvPr id="27" name="Text Box 30"/>
          <p:cNvSpPr txBox="1">
            <a:spLocks noChangeArrowheads="1"/>
          </p:cNvSpPr>
          <p:nvPr/>
        </p:nvSpPr>
        <p:spPr bwMode="auto">
          <a:xfrm>
            <a:off x="2411840" y="2810096"/>
            <a:ext cx="720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lnSpc>
                <a:spcPts val="1200"/>
              </a:lnSpc>
              <a:defRPr/>
            </a:pPr>
            <a:r>
              <a:rPr lang="ru-RU" sz="1200" b="1" dirty="0" smtClean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</a:t>
            </a:r>
          </a:p>
        </p:txBody>
      </p:sp>
      <p:sp>
        <p:nvSpPr>
          <p:cNvPr id="32" name="Text Box 30"/>
          <p:cNvSpPr txBox="1">
            <a:spLocks noChangeArrowheads="1"/>
          </p:cNvSpPr>
          <p:nvPr/>
        </p:nvSpPr>
        <p:spPr bwMode="auto">
          <a:xfrm>
            <a:off x="2411840" y="3053341"/>
            <a:ext cx="720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lnSpc>
                <a:spcPts val="1200"/>
              </a:lnSpc>
              <a:defRPr/>
            </a:pPr>
            <a:r>
              <a:rPr lang="ru-RU" sz="1200" b="1" dirty="0" smtClean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14,3</a:t>
            </a:r>
          </a:p>
        </p:txBody>
      </p:sp>
      <p:sp>
        <p:nvSpPr>
          <p:cNvPr id="37" name="Text Box 30"/>
          <p:cNvSpPr txBox="1">
            <a:spLocks noChangeArrowheads="1"/>
          </p:cNvSpPr>
          <p:nvPr/>
        </p:nvSpPr>
        <p:spPr bwMode="auto">
          <a:xfrm>
            <a:off x="2411840" y="3296586"/>
            <a:ext cx="720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lnSpc>
                <a:spcPts val="1200"/>
              </a:lnSpc>
              <a:defRPr/>
            </a:pPr>
            <a:r>
              <a:rPr lang="ru-RU" sz="1200" b="1" dirty="0" smtClean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10,4</a:t>
            </a:r>
          </a:p>
        </p:txBody>
      </p:sp>
      <p:sp>
        <p:nvSpPr>
          <p:cNvPr id="42" name="Text Box 30"/>
          <p:cNvSpPr txBox="1">
            <a:spLocks noChangeArrowheads="1"/>
          </p:cNvSpPr>
          <p:nvPr/>
        </p:nvSpPr>
        <p:spPr bwMode="auto">
          <a:xfrm>
            <a:off x="2411840" y="3539831"/>
            <a:ext cx="720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lnSpc>
                <a:spcPts val="1200"/>
              </a:lnSpc>
              <a:defRPr/>
            </a:pPr>
            <a:r>
              <a:rPr lang="ru-RU" sz="1200" b="1" dirty="0" smtClean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</a:t>
            </a:r>
          </a:p>
        </p:txBody>
      </p:sp>
      <p:sp>
        <p:nvSpPr>
          <p:cNvPr id="47" name="Text Box 30"/>
          <p:cNvSpPr txBox="1">
            <a:spLocks noChangeArrowheads="1"/>
          </p:cNvSpPr>
          <p:nvPr/>
        </p:nvSpPr>
        <p:spPr bwMode="auto">
          <a:xfrm>
            <a:off x="2411840" y="3783076"/>
            <a:ext cx="720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lnSpc>
                <a:spcPts val="1200"/>
              </a:lnSpc>
              <a:defRPr/>
            </a:pPr>
            <a:r>
              <a:rPr lang="ru-RU" sz="1200" b="1" dirty="0" smtClean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75,4</a:t>
            </a:r>
          </a:p>
        </p:txBody>
      </p:sp>
      <p:sp>
        <p:nvSpPr>
          <p:cNvPr id="52" name="Text Box 30"/>
          <p:cNvSpPr txBox="1">
            <a:spLocks noChangeArrowheads="1"/>
          </p:cNvSpPr>
          <p:nvPr/>
        </p:nvSpPr>
        <p:spPr bwMode="auto">
          <a:xfrm>
            <a:off x="2411840" y="4026321"/>
            <a:ext cx="720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lnSpc>
                <a:spcPts val="1200"/>
              </a:lnSpc>
              <a:defRPr/>
            </a:pPr>
            <a:r>
              <a:rPr lang="ru-RU" sz="1200" b="1" dirty="0" smtClean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</a:t>
            </a:r>
          </a:p>
        </p:txBody>
      </p:sp>
      <p:sp>
        <p:nvSpPr>
          <p:cNvPr id="57" name="Text Box 30"/>
          <p:cNvSpPr txBox="1">
            <a:spLocks noChangeArrowheads="1"/>
          </p:cNvSpPr>
          <p:nvPr/>
        </p:nvSpPr>
        <p:spPr bwMode="auto">
          <a:xfrm>
            <a:off x="2411840" y="4269566"/>
            <a:ext cx="720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lnSpc>
                <a:spcPts val="1200"/>
              </a:lnSpc>
              <a:defRPr/>
            </a:pPr>
            <a:r>
              <a:rPr lang="ru-RU" sz="1200" b="1" dirty="0" smtClean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</a:t>
            </a:r>
          </a:p>
        </p:txBody>
      </p:sp>
      <p:sp>
        <p:nvSpPr>
          <p:cNvPr id="62" name="Text Box 30"/>
          <p:cNvSpPr txBox="1">
            <a:spLocks noChangeArrowheads="1"/>
          </p:cNvSpPr>
          <p:nvPr/>
        </p:nvSpPr>
        <p:spPr bwMode="auto">
          <a:xfrm>
            <a:off x="2411840" y="4512811"/>
            <a:ext cx="720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lnSpc>
                <a:spcPts val="1200"/>
              </a:lnSpc>
              <a:defRPr/>
            </a:pPr>
            <a:r>
              <a:rPr lang="ru-RU" sz="1200" b="1" dirty="0" smtClean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</a:t>
            </a:r>
          </a:p>
        </p:txBody>
      </p:sp>
      <p:sp>
        <p:nvSpPr>
          <p:cNvPr id="67" name="Text Box 30"/>
          <p:cNvSpPr txBox="1">
            <a:spLocks noChangeArrowheads="1"/>
          </p:cNvSpPr>
          <p:nvPr/>
        </p:nvSpPr>
        <p:spPr bwMode="auto">
          <a:xfrm>
            <a:off x="2411840" y="4756056"/>
            <a:ext cx="720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lnSpc>
                <a:spcPts val="1200"/>
              </a:lnSpc>
              <a:defRPr/>
            </a:pPr>
            <a:r>
              <a:rPr lang="ru-RU" sz="1200" b="1" dirty="0" smtClean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</a:t>
            </a:r>
          </a:p>
        </p:txBody>
      </p:sp>
      <p:sp>
        <p:nvSpPr>
          <p:cNvPr id="72" name="Text Box 30"/>
          <p:cNvSpPr txBox="1">
            <a:spLocks noChangeArrowheads="1"/>
          </p:cNvSpPr>
          <p:nvPr/>
        </p:nvSpPr>
        <p:spPr bwMode="auto">
          <a:xfrm>
            <a:off x="2411840" y="4999301"/>
            <a:ext cx="720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lnSpc>
                <a:spcPts val="1200"/>
              </a:lnSpc>
              <a:defRPr/>
            </a:pPr>
            <a:r>
              <a:rPr lang="ru-RU" sz="1200" b="1" dirty="0" smtClean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</a:t>
            </a:r>
          </a:p>
        </p:txBody>
      </p:sp>
      <p:sp>
        <p:nvSpPr>
          <p:cNvPr id="77" name="Text Box 30"/>
          <p:cNvSpPr txBox="1">
            <a:spLocks noChangeArrowheads="1"/>
          </p:cNvSpPr>
          <p:nvPr/>
        </p:nvSpPr>
        <p:spPr bwMode="auto">
          <a:xfrm>
            <a:off x="2411840" y="5242546"/>
            <a:ext cx="720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lnSpc>
                <a:spcPts val="1200"/>
              </a:lnSpc>
              <a:defRPr/>
            </a:pPr>
            <a:r>
              <a:rPr lang="ru-RU" sz="1200" b="1" dirty="0" smtClean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</a:t>
            </a:r>
          </a:p>
        </p:txBody>
      </p:sp>
      <p:sp>
        <p:nvSpPr>
          <p:cNvPr id="82" name="Text Box 30"/>
          <p:cNvSpPr txBox="1">
            <a:spLocks noChangeArrowheads="1"/>
          </p:cNvSpPr>
          <p:nvPr/>
        </p:nvSpPr>
        <p:spPr bwMode="auto">
          <a:xfrm>
            <a:off x="2411840" y="5485791"/>
            <a:ext cx="720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lnSpc>
                <a:spcPts val="1200"/>
              </a:lnSpc>
              <a:defRPr/>
            </a:pPr>
            <a:r>
              <a:rPr lang="ru-RU" sz="1200" b="1" dirty="0" smtClean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</a:t>
            </a:r>
          </a:p>
        </p:txBody>
      </p:sp>
      <p:sp>
        <p:nvSpPr>
          <p:cNvPr id="87" name="Text Box 30"/>
          <p:cNvSpPr txBox="1">
            <a:spLocks noChangeArrowheads="1"/>
          </p:cNvSpPr>
          <p:nvPr/>
        </p:nvSpPr>
        <p:spPr bwMode="auto">
          <a:xfrm>
            <a:off x="2411840" y="5729036"/>
            <a:ext cx="720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lnSpc>
                <a:spcPts val="1200"/>
              </a:lnSpc>
              <a:defRPr/>
            </a:pPr>
            <a:r>
              <a:rPr lang="ru-RU" sz="1200" b="1" dirty="0" smtClean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</a:t>
            </a:r>
          </a:p>
        </p:txBody>
      </p:sp>
      <p:sp>
        <p:nvSpPr>
          <p:cNvPr id="92" name="Text Box 30"/>
          <p:cNvSpPr txBox="1">
            <a:spLocks noChangeArrowheads="1"/>
          </p:cNvSpPr>
          <p:nvPr/>
        </p:nvSpPr>
        <p:spPr bwMode="auto">
          <a:xfrm>
            <a:off x="2411840" y="5972281"/>
            <a:ext cx="720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lnSpc>
                <a:spcPts val="1200"/>
              </a:lnSpc>
              <a:defRPr/>
            </a:pPr>
            <a:r>
              <a:rPr lang="ru-RU" sz="1200" b="1" dirty="0" smtClean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</a:t>
            </a:r>
          </a:p>
        </p:txBody>
      </p:sp>
      <p:sp>
        <p:nvSpPr>
          <p:cNvPr id="97" name="Text Box 30"/>
          <p:cNvSpPr txBox="1">
            <a:spLocks noChangeArrowheads="1"/>
          </p:cNvSpPr>
          <p:nvPr/>
        </p:nvSpPr>
        <p:spPr bwMode="auto">
          <a:xfrm>
            <a:off x="2411840" y="6215522"/>
            <a:ext cx="720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lnSpc>
                <a:spcPts val="1200"/>
              </a:lnSpc>
              <a:defRPr/>
            </a:pPr>
            <a:r>
              <a:rPr lang="ru-RU" sz="1200" b="1" dirty="0" smtClean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</a:t>
            </a:r>
          </a:p>
        </p:txBody>
      </p:sp>
      <p:sp>
        <p:nvSpPr>
          <p:cNvPr id="99" name="Text Box 30"/>
          <p:cNvSpPr txBox="1">
            <a:spLocks noChangeArrowheads="1"/>
          </p:cNvSpPr>
          <p:nvPr/>
        </p:nvSpPr>
        <p:spPr bwMode="auto">
          <a:xfrm>
            <a:off x="363786" y="2566851"/>
            <a:ext cx="1800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lnSpc>
                <a:spcPts val="1200"/>
              </a:lnSpc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г. Аша</a:t>
            </a:r>
          </a:p>
        </p:txBody>
      </p:sp>
      <p:sp>
        <p:nvSpPr>
          <p:cNvPr id="100" name="Text Box 30"/>
          <p:cNvSpPr txBox="1">
            <a:spLocks noChangeArrowheads="1"/>
          </p:cNvSpPr>
          <p:nvPr/>
        </p:nvSpPr>
        <p:spPr bwMode="auto">
          <a:xfrm>
            <a:off x="363786" y="2810096"/>
            <a:ext cx="1800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г. Бакал</a:t>
            </a:r>
          </a:p>
        </p:txBody>
      </p:sp>
      <p:sp>
        <p:nvSpPr>
          <p:cNvPr id="101" name="Text Box 30"/>
          <p:cNvSpPr txBox="1">
            <a:spLocks noChangeArrowheads="1"/>
          </p:cNvSpPr>
          <p:nvPr/>
        </p:nvSpPr>
        <p:spPr bwMode="auto">
          <a:xfrm>
            <a:off x="363786" y="3053341"/>
            <a:ext cx="1800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36000" tIns="36000" rIns="36000" bIns="36000" anchor="ctr" anchorCtr="1"/>
          <a:lstStyle/>
          <a:p>
            <a:pPr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г. Верхний Уфалей</a:t>
            </a:r>
          </a:p>
        </p:txBody>
      </p:sp>
      <p:sp>
        <p:nvSpPr>
          <p:cNvPr id="102" name="Text Box 30"/>
          <p:cNvSpPr txBox="1">
            <a:spLocks noChangeArrowheads="1"/>
          </p:cNvSpPr>
          <p:nvPr/>
        </p:nvSpPr>
        <p:spPr bwMode="auto">
          <a:xfrm>
            <a:off x="363786" y="3296586"/>
            <a:ext cx="1800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г. Златоуст</a:t>
            </a:r>
          </a:p>
        </p:txBody>
      </p:sp>
      <p:sp>
        <p:nvSpPr>
          <p:cNvPr id="103" name="Text Box 30"/>
          <p:cNvSpPr txBox="1">
            <a:spLocks noChangeArrowheads="1"/>
          </p:cNvSpPr>
          <p:nvPr/>
        </p:nvSpPr>
        <p:spPr bwMode="auto">
          <a:xfrm>
            <a:off x="363786" y="3539831"/>
            <a:ext cx="1800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г. Карабаш</a:t>
            </a:r>
          </a:p>
        </p:txBody>
      </p:sp>
      <p:sp>
        <p:nvSpPr>
          <p:cNvPr id="104" name="Text Box 30"/>
          <p:cNvSpPr txBox="1">
            <a:spLocks noChangeArrowheads="1"/>
          </p:cNvSpPr>
          <p:nvPr/>
        </p:nvSpPr>
        <p:spPr bwMode="auto">
          <a:xfrm>
            <a:off x="363786" y="3783076"/>
            <a:ext cx="1800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г. Магнитогорск</a:t>
            </a:r>
          </a:p>
        </p:txBody>
      </p:sp>
      <p:sp>
        <p:nvSpPr>
          <p:cNvPr id="105" name="Text Box 30"/>
          <p:cNvSpPr txBox="1">
            <a:spLocks noChangeArrowheads="1"/>
          </p:cNvSpPr>
          <p:nvPr/>
        </p:nvSpPr>
        <p:spPr bwMode="auto">
          <a:xfrm>
            <a:off x="363786" y="4026321"/>
            <a:ext cx="1800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г. Миасс</a:t>
            </a:r>
          </a:p>
        </p:txBody>
      </p:sp>
      <p:sp>
        <p:nvSpPr>
          <p:cNvPr id="106" name="Text Box 30"/>
          <p:cNvSpPr txBox="1">
            <a:spLocks noChangeArrowheads="1"/>
          </p:cNvSpPr>
          <p:nvPr/>
        </p:nvSpPr>
        <p:spPr bwMode="auto">
          <a:xfrm>
            <a:off x="363786" y="4269566"/>
            <a:ext cx="1800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г. Миньяр</a:t>
            </a:r>
          </a:p>
        </p:txBody>
      </p:sp>
      <p:sp>
        <p:nvSpPr>
          <p:cNvPr id="107" name="Text Box 30"/>
          <p:cNvSpPr txBox="1">
            <a:spLocks noChangeArrowheads="1"/>
          </p:cNvSpPr>
          <p:nvPr/>
        </p:nvSpPr>
        <p:spPr bwMode="auto">
          <a:xfrm>
            <a:off x="363786" y="4512811"/>
            <a:ext cx="1800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г.Нязепетровск</a:t>
            </a:r>
          </a:p>
        </p:txBody>
      </p:sp>
      <p:sp>
        <p:nvSpPr>
          <p:cNvPr id="108" name="Text Box 30"/>
          <p:cNvSpPr txBox="1">
            <a:spLocks noChangeArrowheads="1"/>
          </p:cNvSpPr>
          <p:nvPr/>
        </p:nvSpPr>
        <p:spPr bwMode="auto">
          <a:xfrm>
            <a:off x="363786" y="4756056"/>
            <a:ext cx="1800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г. Озерск</a:t>
            </a:r>
          </a:p>
        </p:txBody>
      </p:sp>
      <p:sp>
        <p:nvSpPr>
          <p:cNvPr id="109" name="Text Box 30"/>
          <p:cNvSpPr txBox="1">
            <a:spLocks noChangeArrowheads="1"/>
          </p:cNvSpPr>
          <p:nvPr/>
        </p:nvSpPr>
        <p:spPr bwMode="auto">
          <a:xfrm>
            <a:off x="363786" y="4999301"/>
            <a:ext cx="1800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г. </a:t>
            </a:r>
            <a:r>
              <a:rPr lang="ru-RU" sz="1200" b="1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Сатка</a:t>
            </a:r>
            <a:endParaRPr lang="ru-RU" sz="1200" b="1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0" name="Text Box 30"/>
          <p:cNvSpPr txBox="1">
            <a:spLocks noChangeArrowheads="1"/>
          </p:cNvSpPr>
          <p:nvPr/>
        </p:nvSpPr>
        <p:spPr bwMode="auto">
          <a:xfrm>
            <a:off x="363786" y="5242546"/>
            <a:ext cx="1800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г. Сим</a:t>
            </a:r>
          </a:p>
        </p:txBody>
      </p:sp>
      <p:sp>
        <p:nvSpPr>
          <p:cNvPr id="111" name="Text Box 30"/>
          <p:cNvSpPr txBox="1">
            <a:spLocks noChangeArrowheads="1"/>
          </p:cNvSpPr>
          <p:nvPr/>
        </p:nvSpPr>
        <p:spPr bwMode="auto">
          <a:xfrm>
            <a:off x="363786" y="5485791"/>
            <a:ext cx="1800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г. </a:t>
            </a:r>
            <a:r>
              <a:rPr lang="ru-RU" sz="1200" b="1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Снежинск</a:t>
            </a:r>
            <a:endParaRPr lang="ru-RU" sz="1200" b="1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2" name="Text Box 30"/>
          <p:cNvSpPr txBox="1">
            <a:spLocks noChangeArrowheads="1"/>
          </p:cNvSpPr>
          <p:nvPr/>
        </p:nvSpPr>
        <p:spPr bwMode="auto">
          <a:xfrm>
            <a:off x="363786" y="5729036"/>
            <a:ext cx="1800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г. Трехгорный</a:t>
            </a:r>
          </a:p>
        </p:txBody>
      </p:sp>
      <p:sp>
        <p:nvSpPr>
          <p:cNvPr id="113" name="Text Box 30"/>
          <p:cNvSpPr txBox="1">
            <a:spLocks noChangeArrowheads="1"/>
          </p:cNvSpPr>
          <p:nvPr/>
        </p:nvSpPr>
        <p:spPr bwMode="auto">
          <a:xfrm>
            <a:off x="363786" y="5972281"/>
            <a:ext cx="1800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г. Усть-Катав</a:t>
            </a:r>
          </a:p>
        </p:txBody>
      </p:sp>
      <p:sp>
        <p:nvSpPr>
          <p:cNvPr id="114" name="Text Box 30"/>
          <p:cNvSpPr txBox="1">
            <a:spLocks noChangeArrowheads="1"/>
          </p:cNvSpPr>
          <p:nvPr/>
        </p:nvSpPr>
        <p:spPr bwMode="auto">
          <a:xfrm>
            <a:off x="363786" y="6215522"/>
            <a:ext cx="1800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lnSpc>
                <a:spcPts val="1200"/>
              </a:lnSpc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г. Чебаркуль</a:t>
            </a:r>
          </a:p>
        </p:txBody>
      </p:sp>
      <p:sp>
        <p:nvSpPr>
          <p:cNvPr id="115" name="Text Box 30"/>
          <p:cNvSpPr txBox="1">
            <a:spLocks noChangeArrowheads="1"/>
          </p:cNvSpPr>
          <p:nvPr/>
        </p:nvSpPr>
        <p:spPr bwMode="auto">
          <a:xfrm>
            <a:off x="363786" y="2071606"/>
            <a:ext cx="1800000" cy="468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lnSpc>
                <a:spcPts val="1200"/>
              </a:lnSpc>
              <a:defRPr/>
            </a:pPr>
            <a:endParaRPr lang="ru-RU" sz="1050" b="1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2" name="Группа 128"/>
          <p:cNvGrpSpPr/>
          <p:nvPr/>
        </p:nvGrpSpPr>
        <p:grpSpPr>
          <a:xfrm>
            <a:off x="3995936" y="2564904"/>
            <a:ext cx="792088" cy="4102485"/>
            <a:chOff x="3491880" y="2566851"/>
            <a:chExt cx="612000" cy="4102485"/>
          </a:xfrm>
        </p:grpSpPr>
        <p:sp>
          <p:nvSpPr>
            <p:cNvPr id="21" name="Text Box 30"/>
            <p:cNvSpPr txBox="1">
              <a:spLocks noChangeArrowheads="1"/>
            </p:cNvSpPr>
            <p:nvPr/>
          </p:nvSpPr>
          <p:spPr bwMode="auto">
            <a:xfrm>
              <a:off x="3491880" y="2566851"/>
              <a:ext cx="612000" cy="216000"/>
            </a:xfrm>
            <a:prstGeom prst="roundRect">
              <a:avLst>
                <a:gd name="adj" fmla="val 12068"/>
              </a:avLst>
            </a:prstGeom>
            <a:solidFill>
              <a:srgbClr val="ABC6D5">
                <a:alpha val="50196"/>
              </a:srgbClr>
            </a:solidFill>
            <a:ln w="19050" algn="ctr">
              <a:noFill/>
              <a:miter lim="800000"/>
              <a:headEnd/>
              <a:tailEnd/>
            </a:ln>
          </p:spPr>
          <p:txBody>
            <a:bodyPr lIns="72000" tIns="36000" rIns="72000" bIns="36000" anchor="ctr" anchorCtr="1"/>
            <a:lstStyle/>
            <a:p>
              <a:pPr algn="ctr">
                <a:lnSpc>
                  <a:spcPts val="1200"/>
                </a:lnSpc>
                <a:defRPr/>
              </a:pPr>
              <a:r>
                <a:rPr lang="ru-RU" sz="1200" b="1" dirty="0" smtClean="0">
                  <a:solidFill>
                    <a:srgbClr val="A5002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22,7</a:t>
              </a:r>
            </a:p>
          </p:txBody>
        </p:sp>
        <p:sp>
          <p:nvSpPr>
            <p:cNvPr id="26" name="Text Box 30"/>
            <p:cNvSpPr txBox="1">
              <a:spLocks noChangeArrowheads="1"/>
            </p:cNvSpPr>
            <p:nvPr/>
          </p:nvSpPr>
          <p:spPr bwMode="auto">
            <a:xfrm>
              <a:off x="3491880" y="2810096"/>
              <a:ext cx="612000" cy="216000"/>
            </a:xfrm>
            <a:prstGeom prst="roundRect">
              <a:avLst>
                <a:gd name="adj" fmla="val 12068"/>
              </a:avLst>
            </a:prstGeom>
            <a:solidFill>
              <a:srgbClr val="ABC6D5">
                <a:alpha val="50196"/>
              </a:srgbClr>
            </a:solidFill>
            <a:ln w="19050" algn="ctr">
              <a:noFill/>
              <a:miter lim="800000"/>
              <a:headEnd/>
              <a:tailEnd/>
            </a:ln>
          </p:spPr>
          <p:txBody>
            <a:bodyPr lIns="72000" tIns="36000" rIns="72000" bIns="36000" anchor="ctr" anchorCtr="1"/>
            <a:lstStyle/>
            <a:p>
              <a:pPr algn="ctr">
                <a:lnSpc>
                  <a:spcPts val="1200"/>
                </a:lnSpc>
                <a:defRPr/>
              </a:pPr>
              <a:r>
                <a:rPr lang="ru-RU" sz="1200" b="1" dirty="0" smtClean="0">
                  <a:solidFill>
                    <a:srgbClr val="A5002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15,5</a:t>
              </a:r>
            </a:p>
          </p:txBody>
        </p:sp>
        <p:sp>
          <p:nvSpPr>
            <p:cNvPr id="31" name="Text Box 30"/>
            <p:cNvSpPr txBox="1">
              <a:spLocks noChangeArrowheads="1"/>
            </p:cNvSpPr>
            <p:nvPr/>
          </p:nvSpPr>
          <p:spPr bwMode="auto">
            <a:xfrm>
              <a:off x="3491880" y="3053341"/>
              <a:ext cx="612000" cy="216000"/>
            </a:xfrm>
            <a:prstGeom prst="roundRect">
              <a:avLst>
                <a:gd name="adj" fmla="val 12068"/>
              </a:avLst>
            </a:prstGeom>
            <a:solidFill>
              <a:srgbClr val="ABC6D5">
                <a:alpha val="50196"/>
              </a:srgbClr>
            </a:solidFill>
            <a:ln w="19050" algn="ctr">
              <a:noFill/>
              <a:miter lim="800000"/>
              <a:headEnd/>
              <a:tailEnd/>
            </a:ln>
          </p:spPr>
          <p:txBody>
            <a:bodyPr lIns="72000" tIns="36000" rIns="72000" bIns="36000" anchor="ctr" anchorCtr="1"/>
            <a:lstStyle/>
            <a:p>
              <a:pPr algn="ctr">
                <a:lnSpc>
                  <a:spcPts val="1200"/>
                </a:lnSpc>
                <a:defRPr/>
              </a:pPr>
              <a:r>
                <a:rPr lang="ru-RU" sz="1200" b="1" dirty="0" smtClean="0">
                  <a:solidFill>
                    <a:srgbClr val="A5002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0</a:t>
              </a:r>
            </a:p>
          </p:txBody>
        </p:sp>
        <p:sp>
          <p:nvSpPr>
            <p:cNvPr id="36" name="Text Box 30"/>
            <p:cNvSpPr txBox="1">
              <a:spLocks noChangeArrowheads="1"/>
            </p:cNvSpPr>
            <p:nvPr/>
          </p:nvSpPr>
          <p:spPr bwMode="auto">
            <a:xfrm>
              <a:off x="3491880" y="3296586"/>
              <a:ext cx="612000" cy="216000"/>
            </a:xfrm>
            <a:prstGeom prst="roundRect">
              <a:avLst>
                <a:gd name="adj" fmla="val 12068"/>
              </a:avLst>
            </a:prstGeom>
            <a:solidFill>
              <a:srgbClr val="ABC6D5">
                <a:alpha val="50196"/>
              </a:srgbClr>
            </a:solidFill>
            <a:ln w="19050" algn="ctr">
              <a:noFill/>
              <a:miter lim="800000"/>
              <a:headEnd/>
              <a:tailEnd/>
            </a:ln>
          </p:spPr>
          <p:txBody>
            <a:bodyPr lIns="72000" tIns="36000" rIns="72000" bIns="36000" anchor="ctr" anchorCtr="1"/>
            <a:lstStyle/>
            <a:p>
              <a:pPr algn="ctr">
                <a:lnSpc>
                  <a:spcPts val="1200"/>
                </a:lnSpc>
                <a:defRPr/>
              </a:pPr>
              <a:r>
                <a:rPr lang="ru-RU" sz="1200" b="1" dirty="0" smtClean="0">
                  <a:solidFill>
                    <a:srgbClr val="A5002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74,0</a:t>
              </a:r>
            </a:p>
          </p:txBody>
        </p:sp>
        <p:sp>
          <p:nvSpPr>
            <p:cNvPr id="41" name="Text Box 30"/>
            <p:cNvSpPr txBox="1">
              <a:spLocks noChangeArrowheads="1"/>
            </p:cNvSpPr>
            <p:nvPr/>
          </p:nvSpPr>
          <p:spPr bwMode="auto">
            <a:xfrm>
              <a:off x="3491880" y="3539831"/>
              <a:ext cx="612000" cy="216000"/>
            </a:xfrm>
            <a:prstGeom prst="roundRect">
              <a:avLst>
                <a:gd name="adj" fmla="val 12068"/>
              </a:avLst>
            </a:prstGeom>
            <a:solidFill>
              <a:srgbClr val="ABC6D5">
                <a:alpha val="50196"/>
              </a:srgbClr>
            </a:solidFill>
            <a:ln w="19050" algn="ctr">
              <a:noFill/>
              <a:miter lim="800000"/>
              <a:headEnd/>
              <a:tailEnd/>
            </a:ln>
          </p:spPr>
          <p:txBody>
            <a:bodyPr lIns="72000" tIns="36000" rIns="72000" bIns="36000" anchor="ctr" anchorCtr="1"/>
            <a:lstStyle/>
            <a:p>
              <a:pPr algn="ctr">
                <a:lnSpc>
                  <a:spcPts val="1200"/>
                </a:lnSpc>
                <a:defRPr/>
              </a:pPr>
              <a:r>
                <a:rPr lang="ru-RU" sz="1200" b="1" dirty="0" smtClean="0">
                  <a:solidFill>
                    <a:srgbClr val="A5002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16,3</a:t>
              </a:r>
            </a:p>
          </p:txBody>
        </p:sp>
        <p:sp>
          <p:nvSpPr>
            <p:cNvPr id="46" name="Text Box 30"/>
            <p:cNvSpPr txBox="1">
              <a:spLocks noChangeArrowheads="1"/>
            </p:cNvSpPr>
            <p:nvPr/>
          </p:nvSpPr>
          <p:spPr bwMode="auto">
            <a:xfrm>
              <a:off x="3491880" y="3783076"/>
              <a:ext cx="612000" cy="216000"/>
            </a:xfrm>
            <a:prstGeom prst="roundRect">
              <a:avLst>
                <a:gd name="adj" fmla="val 12068"/>
              </a:avLst>
            </a:prstGeom>
            <a:solidFill>
              <a:srgbClr val="ABC6D5">
                <a:alpha val="50196"/>
              </a:srgbClr>
            </a:solidFill>
            <a:ln w="19050" algn="ctr">
              <a:noFill/>
              <a:miter lim="800000"/>
              <a:headEnd/>
              <a:tailEnd/>
            </a:ln>
          </p:spPr>
          <p:txBody>
            <a:bodyPr lIns="72000" tIns="36000" rIns="72000" bIns="36000" anchor="ctr" anchorCtr="1"/>
            <a:lstStyle/>
            <a:p>
              <a:pPr algn="ctr">
                <a:lnSpc>
                  <a:spcPts val="1200"/>
                </a:lnSpc>
                <a:defRPr/>
              </a:pPr>
              <a:r>
                <a:rPr lang="ru-RU" sz="1200" b="1" dirty="0" smtClean="0">
                  <a:solidFill>
                    <a:srgbClr val="A5002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0</a:t>
              </a:r>
            </a:p>
          </p:txBody>
        </p:sp>
        <p:sp>
          <p:nvSpPr>
            <p:cNvPr id="51" name="Text Box 30"/>
            <p:cNvSpPr txBox="1">
              <a:spLocks noChangeArrowheads="1"/>
            </p:cNvSpPr>
            <p:nvPr/>
          </p:nvSpPr>
          <p:spPr bwMode="auto">
            <a:xfrm>
              <a:off x="3491880" y="4026321"/>
              <a:ext cx="612000" cy="216000"/>
            </a:xfrm>
            <a:prstGeom prst="roundRect">
              <a:avLst>
                <a:gd name="adj" fmla="val 12068"/>
              </a:avLst>
            </a:prstGeom>
            <a:solidFill>
              <a:srgbClr val="ABC6D5">
                <a:alpha val="50196"/>
              </a:srgbClr>
            </a:solidFill>
            <a:ln w="19050" algn="ctr">
              <a:noFill/>
              <a:miter lim="800000"/>
              <a:headEnd/>
              <a:tailEnd/>
            </a:ln>
          </p:spPr>
          <p:txBody>
            <a:bodyPr lIns="72000" tIns="36000" rIns="72000" bIns="36000" anchor="ctr" anchorCtr="1"/>
            <a:lstStyle/>
            <a:p>
              <a:pPr algn="ctr">
                <a:lnSpc>
                  <a:spcPts val="1200"/>
                </a:lnSpc>
                <a:defRPr/>
              </a:pPr>
              <a:r>
                <a:rPr lang="ru-RU" sz="1200" b="1" dirty="0" smtClean="0">
                  <a:solidFill>
                    <a:srgbClr val="A5002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49,7</a:t>
              </a:r>
            </a:p>
          </p:txBody>
        </p:sp>
        <p:sp>
          <p:nvSpPr>
            <p:cNvPr id="56" name="Text Box 30"/>
            <p:cNvSpPr txBox="1">
              <a:spLocks noChangeArrowheads="1"/>
            </p:cNvSpPr>
            <p:nvPr/>
          </p:nvSpPr>
          <p:spPr bwMode="auto">
            <a:xfrm>
              <a:off x="3491880" y="4269566"/>
              <a:ext cx="612000" cy="216000"/>
            </a:xfrm>
            <a:prstGeom prst="roundRect">
              <a:avLst>
                <a:gd name="adj" fmla="val 12068"/>
              </a:avLst>
            </a:prstGeom>
            <a:solidFill>
              <a:srgbClr val="ABC6D5">
                <a:alpha val="50196"/>
              </a:srgbClr>
            </a:solidFill>
            <a:ln w="19050" algn="ctr">
              <a:noFill/>
              <a:miter lim="800000"/>
              <a:headEnd/>
              <a:tailEnd/>
            </a:ln>
          </p:spPr>
          <p:txBody>
            <a:bodyPr lIns="72000" tIns="36000" rIns="72000" bIns="36000" anchor="ctr" anchorCtr="1"/>
            <a:lstStyle/>
            <a:p>
              <a:pPr algn="ctr">
                <a:lnSpc>
                  <a:spcPts val="1200"/>
                </a:lnSpc>
                <a:defRPr/>
              </a:pPr>
              <a:r>
                <a:rPr lang="ru-RU" sz="1200" b="1" dirty="0" smtClean="0">
                  <a:solidFill>
                    <a:srgbClr val="A5002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6,1</a:t>
              </a:r>
            </a:p>
          </p:txBody>
        </p:sp>
        <p:sp>
          <p:nvSpPr>
            <p:cNvPr id="61" name="Text Box 30"/>
            <p:cNvSpPr txBox="1">
              <a:spLocks noChangeArrowheads="1"/>
            </p:cNvSpPr>
            <p:nvPr/>
          </p:nvSpPr>
          <p:spPr bwMode="auto">
            <a:xfrm>
              <a:off x="3491880" y="4512811"/>
              <a:ext cx="612000" cy="216000"/>
            </a:xfrm>
            <a:prstGeom prst="roundRect">
              <a:avLst>
                <a:gd name="adj" fmla="val 12068"/>
              </a:avLst>
            </a:prstGeom>
            <a:solidFill>
              <a:srgbClr val="ABC6D5">
                <a:alpha val="50196"/>
              </a:srgbClr>
            </a:solidFill>
            <a:ln w="19050" algn="ctr">
              <a:noFill/>
              <a:miter lim="800000"/>
              <a:headEnd/>
              <a:tailEnd/>
            </a:ln>
          </p:spPr>
          <p:txBody>
            <a:bodyPr lIns="72000" tIns="36000" rIns="72000" bIns="36000" anchor="ctr" anchorCtr="1"/>
            <a:lstStyle/>
            <a:p>
              <a:pPr algn="ctr">
                <a:lnSpc>
                  <a:spcPts val="1200"/>
                </a:lnSpc>
                <a:defRPr/>
              </a:pPr>
              <a:r>
                <a:rPr lang="ru-RU" sz="1200" b="1" dirty="0" smtClean="0">
                  <a:solidFill>
                    <a:srgbClr val="A5002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31,0</a:t>
              </a:r>
            </a:p>
          </p:txBody>
        </p:sp>
        <p:sp>
          <p:nvSpPr>
            <p:cNvPr id="66" name="Text Box 30"/>
            <p:cNvSpPr txBox="1">
              <a:spLocks noChangeArrowheads="1"/>
            </p:cNvSpPr>
            <p:nvPr/>
          </p:nvSpPr>
          <p:spPr bwMode="auto">
            <a:xfrm>
              <a:off x="3491880" y="4756056"/>
              <a:ext cx="612000" cy="216000"/>
            </a:xfrm>
            <a:prstGeom prst="roundRect">
              <a:avLst>
                <a:gd name="adj" fmla="val 12068"/>
              </a:avLst>
            </a:prstGeom>
            <a:solidFill>
              <a:srgbClr val="ABC6D5">
                <a:alpha val="50196"/>
              </a:srgbClr>
            </a:solidFill>
            <a:ln w="19050" algn="ctr">
              <a:noFill/>
              <a:miter lim="800000"/>
              <a:headEnd/>
              <a:tailEnd/>
            </a:ln>
          </p:spPr>
          <p:txBody>
            <a:bodyPr lIns="72000" tIns="36000" rIns="72000" bIns="36000" anchor="ctr" anchorCtr="1"/>
            <a:lstStyle/>
            <a:p>
              <a:pPr algn="ctr">
                <a:lnSpc>
                  <a:spcPts val="1200"/>
                </a:lnSpc>
                <a:defRPr/>
              </a:pPr>
              <a:r>
                <a:rPr lang="ru-RU" sz="1200" b="1" dirty="0" smtClean="0">
                  <a:solidFill>
                    <a:srgbClr val="A5002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51,9</a:t>
              </a:r>
            </a:p>
          </p:txBody>
        </p:sp>
        <p:sp>
          <p:nvSpPr>
            <p:cNvPr id="71" name="Text Box 30"/>
            <p:cNvSpPr txBox="1">
              <a:spLocks noChangeArrowheads="1"/>
            </p:cNvSpPr>
            <p:nvPr/>
          </p:nvSpPr>
          <p:spPr bwMode="auto">
            <a:xfrm>
              <a:off x="3491880" y="4999301"/>
              <a:ext cx="612000" cy="216000"/>
            </a:xfrm>
            <a:prstGeom prst="roundRect">
              <a:avLst>
                <a:gd name="adj" fmla="val 12068"/>
              </a:avLst>
            </a:prstGeom>
            <a:solidFill>
              <a:srgbClr val="ABC6D5">
                <a:alpha val="50196"/>
              </a:srgbClr>
            </a:solidFill>
            <a:ln w="19050" algn="ctr">
              <a:noFill/>
              <a:miter lim="800000"/>
              <a:headEnd/>
              <a:tailEnd/>
            </a:ln>
          </p:spPr>
          <p:txBody>
            <a:bodyPr lIns="72000" tIns="36000" rIns="72000" bIns="36000" anchor="ctr" anchorCtr="1"/>
            <a:lstStyle/>
            <a:p>
              <a:pPr algn="ctr">
                <a:lnSpc>
                  <a:spcPts val="1200"/>
                </a:lnSpc>
                <a:defRPr/>
              </a:pPr>
              <a:r>
                <a:rPr lang="ru-RU" sz="1200" b="1" dirty="0" smtClean="0">
                  <a:solidFill>
                    <a:srgbClr val="A5002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28,8</a:t>
              </a:r>
            </a:p>
          </p:txBody>
        </p:sp>
        <p:sp>
          <p:nvSpPr>
            <p:cNvPr id="76" name="Text Box 30"/>
            <p:cNvSpPr txBox="1">
              <a:spLocks noChangeArrowheads="1"/>
            </p:cNvSpPr>
            <p:nvPr/>
          </p:nvSpPr>
          <p:spPr bwMode="auto">
            <a:xfrm>
              <a:off x="3491880" y="5242546"/>
              <a:ext cx="612000" cy="216000"/>
            </a:xfrm>
            <a:prstGeom prst="roundRect">
              <a:avLst>
                <a:gd name="adj" fmla="val 12068"/>
              </a:avLst>
            </a:prstGeom>
            <a:solidFill>
              <a:srgbClr val="ABC6D5">
                <a:alpha val="50196"/>
              </a:srgbClr>
            </a:solidFill>
            <a:ln w="19050" algn="ctr">
              <a:noFill/>
              <a:miter lim="800000"/>
              <a:headEnd/>
              <a:tailEnd/>
            </a:ln>
          </p:spPr>
          <p:txBody>
            <a:bodyPr lIns="72000" tIns="36000" rIns="72000" bIns="36000" anchor="ctr" anchorCtr="1"/>
            <a:lstStyle/>
            <a:p>
              <a:pPr algn="ctr">
                <a:lnSpc>
                  <a:spcPts val="1200"/>
                </a:lnSpc>
                <a:defRPr/>
              </a:pPr>
              <a:r>
                <a:rPr lang="ru-RU" sz="1200" b="1" dirty="0" smtClean="0">
                  <a:solidFill>
                    <a:srgbClr val="A5002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10,2</a:t>
              </a:r>
            </a:p>
          </p:txBody>
        </p:sp>
        <p:sp>
          <p:nvSpPr>
            <p:cNvPr id="81" name="Text Box 30"/>
            <p:cNvSpPr txBox="1">
              <a:spLocks noChangeArrowheads="1"/>
            </p:cNvSpPr>
            <p:nvPr/>
          </p:nvSpPr>
          <p:spPr bwMode="auto">
            <a:xfrm>
              <a:off x="3491880" y="5485791"/>
              <a:ext cx="612000" cy="216000"/>
            </a:xfrm>
            <a:prstGeom prst="roundRect">
              <a:avLst>
                <a:gd name="adj" fmla="val 12068"/>
              </a:avLst>
            </a:prstGeom>
            <a:solidFill>
              <a:srgbClr val="ABC6D5">
                <a:alpha val="50196"/>
              </a:srgbClr>
            </a:solidFill>
            <a:ln w="19050" algn="ctr">
              <a:noFill/>
              <a:miter lim="800000"/>
              <a:headEnd/>
              <a:tailEnd/>
            </a:ln>
          </p:spPr>
          <p:txBody>
            <a:bodyPr lIns="72000" tIns="36000" rIns="72000" bIns="36000" anchor="ctr" anchorCtr="1"/>
            <a:lstStyle/>
            <a:p>
              <a:pPr algn="ctr">
                <a:lnSpc>
                  <a:spcPts val="1200"/>
                </a:lnSpc>
                <a:defRPr/>
              </a:pPr>
              <a:r>
                <a:rPr lang="ru-RU" sz="1200" b="1" dirty="0" smtClean="0">
                  <a:solidFill>
                    <a:srgbClr val="A5002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4,9</a:t>
              </a:r>
            </a:p>
          </p:txBody>
        </p:sp>
        <p:sp>
          <p:nvSpPr>
            <p:cNvPr id="86" name="Text Box 30"/>
            <p:cNvSpPr txBox="1">
              <a:spLocks noChangeArrowheads="1"/>
            </p:cNvSpPr>
            <p:nvPr/>
          </p:nvSpPr>
          <p:spPr bwMode="auto">
            <a:xfrm>
              <a:off x="3491880" y="5729036"/>
              <a:ext cx="612000" cy="216000"/>
            </a:xfrm>
            <a:prstGeom prst="roundRect">
              <a:avLst>
                <a:gd name="adj" fmla="val 12068"/>
              </a:avLst>
            </a:prstGeom>
            <a:solidFill>
              <a:srgbClr val="ABC6D5">
                <a:alpha val="50196"/>
              </a:srgbClr>
            </a:solidFill>
            <a:ln w="19050" algn="ctr">
              <a:noFill/>
              <a:miter lim="800000"/>
              <a:headEnd/>
              <a:tailEnd/>
            </a:ln>
          </p:spPr>
          <p:txBody>
            <a:bodyPr lIns="72000" tIns="36000" rIns="72000" bIns="36000" anchor="ctr" anchorCtr="1"/>
            <a:lstStyle/>
            <a:p>
              <a:pPr algn="ctr">
                <a:lnSpc>
                  <a:spcPts val="1200"/>
                </a:lnSpc>
                <a:defRPr/>
              </a:pPr>
              <a:r>
                <a:rPr lang="ru-RU" sz="1200" b="1" dirty="0" smtClean="0">
                  <a:solidFill>
                    <a:srgbClr val="A5002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0</a:t>
              </a:r>
            </a:p>
          </p:txBody>
        </p:sp>
        <p:sp>
          <p:nvSpPr>
            <p:cNvPr id="91" name="Text Box 30"/>
            <p:cNvSpPr txBox="1">
              <a:spLocks noChangeArrowheads="1"/>
            </p:cNvSpPr>
            <p:nvPr/>
          </p:nvSpPr>
          <p:spPr bwMode="auto">
            <a:xfrm>
              <a:off x="3491880" y="5972281"/>
              <a:ext cx="612000" cy="216000"/>
            </a:xfrm>
            <a:prstGeom prst="roundRect">
              <a:avLst>
                <a:gd name="adj" fmla="val 12068"/>
              </a:avLst>
            </a:prstGeom>
            <a:solidFill>
              <a:srgbClr val="ABC6D5">
                <a:alpha val="50196"/>
              </a:srgbClr>
            </a:solidFill>
            <a:ln w="19050" algn="ctr">
              <a:noFill/>
              <a:miter lim="800000"/>
              <a:headEnd/>
              <a:tailEnd/>
            </a:ln>
          </p:spPr>
          <p:txBody>
            <a:bodyPr lIns="72000" tIns="36000" rIns="72000" bIns="36000" anchor="ctr" anchorCtr="1"/>
            <a:lstStyle/>
            <a:p>
              <a:pPr algn="ctr">
                <a:lnSpc>
                  <a:spcPts val="1200"/>
                </a:lnSpc>
                <a:defRPr/>
              </a:pPr>
              <a:r>
                <a:rPr lang="ru-RU" sz="1200" b="1" dirty="0" smtClean="0">
                  <a:solidFill>
                    <a:srgbClr val="A5002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10,5</a:t>
              </a:r>
            </a:p>
          </p:txBody>
        </p:sp>
        <p:sp>
          <p:nvSpPr>
            <p:cNvPr id="96" name="Text Box 30"/>
            <p:cNvSpPr txBox="1">
              <a:spLocks noChangeArrowheads="1"/>
            </p:cNvSpPr>
            <p:nvPr/>
          </p:nvSpPr>
          <p:spPr bwMode="auto">
            <a:xfrm>
              <a:off x="3491880" y="6215522"/>
              <a:ext cx="612000" cy="216000"/>
            </a:xfrm>
            <a:prstGeom prst="roundRect">
              <a:avLst>
                <a:gd name="adj" fmla="val 12068"/>
              </a:avLst>
            </a:prstGeom>
            <a:solidFill>
              <a:srgbClr val="ABC6D5">
                <a:alpha val="50196"/>
              </a:srgbClr>
            </a:solidFill>
            <a:ln w="19050" algn="ctr">
              <a:noFill/>
              <a:miter lim="800000"/>
              <a:headEnd/>
              <a:tailEnd/>
            </a:ln>
          </p:spPr>
          <p:txBody>
            <a:bodyPr lIns="72000" tIns="36000" rIns="72000" bIns="36000" anchor="ctr" anchorCtr="1"/>
            <a:lstStyle/>
            <a:p>
              <a:pPr algn="ctr">
                <a:lnSpc>
                  <a:spcPts val="1200"/>
                </a:lnSpc>
                <a:defRPr/>
              </a:pPr>
              <a:r>
                <a:rPr lang="ru-RU" sz="1200" b="1" dirty="0" smtClean="0">
                  <a:solidFill>
                    <a:srgbClr val="A5002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39,5</a:t>
              </a:r>
            </a:p>
          </p:txBody>
        </p:sp>
        <p:sp>
          <p:nvSpPr>
            <p:cNvPr id="137" name="Text Box 30"/>
            <p:cNvSpPr txBox="1">
              <a:spLocks noChangeArrowheads="1"/>
            </p:cNvSpPr>
            <p:nvPr/>
          </p:nvSpPr>
          <p:spPr bwMode="auto">
            <a:xfrm>
              <a:off x="3491880" y="6453336"/>
              <a:ext cx="612000" cy="216000"/>
            </a:xfrm>
            <a:prstGeom prst="roundRect">
              <a:avLst>
                <a:gd name="adj" fmla="val 12068"/>
              </a:avLst>
            </a:prstGeom>
            <a:solidFill>
              <a:srgbClr val="CC0000">
                <a:alpha val="50196"/>
              </a:srgbClr>
            </a:solidFill>
            <a:ln w="19050" algn="ctr">
              <a:noFill/>
              <a:miter lim="800000"/>
              <a:headEnd/>
              <a:tailEnd/>
            </a:ln>
          </p:spPr>
          <p:txBody>
            <a:bodyPr lIns="72000" tIns="36000" rIns="72000" bIns="36000" anchor="ctr" anchorCtr="1"/>
            <a:lstStyle/>
            <a:p>
              <a:pPr algn="ctr">
                <a:lnSpc>
                  <a:spcPts val="1200"/>
                </a:lnSpc>
                <a:defRPr/>
              </a:pPr>
              <a:r>
                <a:rPr lang="ru-RU" sz="1200" b="1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361,3</a:t>
              </a:r>
            </a:p>
          </p:txBody>
        </p:sp>
      </p:grpSp>
      <p:sp>
        <p:nvSpPr>
          <p:cNvPr id="138" name="Text Box 30"/>
          <p:cNvSpPr txBox="1">
            <a:spLocks noChangeArrowheads="1"/>
          </p:cNvSpPr>
          <p:nvPr/>
        </p:nvSpPr>
        <p:spPr bwMode="auto">
          <a:xfrm>
            <a:off x="2411760" y="6453336"/>
            <a:ext cx="720000" cy="216000"/>
          </a:xfrm>
          <a:prstGeom prst="roundRect">
            <a:avLst>
              <a:gd name="adj" fmla="val 12068"/>
            </a:avLst>
          </a:prstGeom>
          <a:solidFill>
            <a:srgbClr val="CC0000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lnSpc>
                <a:spcPts val="1200"/>
              </a:lnSpc>
              <a:defRPr/>
            </a:pPr>
            <a:r>
              <a:rPr lang="ru-RU" sz="12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100,1</a:t>
            </a:r>
          </a:p>
        </p:txBody>
      </p:sp>
      <p:sp>
        <p:nvSpPr>
          <p:cNvPr id="139" name="Text Box 30"/>
          <p:cNvSpPr txBox="1">
            <a:spLocks noChangeArrowheads="1"/>
          </p:cNvSpPr>
          <p:nvPr/>
        </p:nvSpPr>
        <p:spPr bwMode="auto">
          <a:xfrm>
            <a:off x="363786" y="6431844"/>
            <a:ext cx="1800000" cy="216000"/>
          </a:xfrm>
          <a:prstGeom prst="roundRect">
            <a:avLst>
              <a:gd name="adj" fmla="val 12068"/>
            </a:avLst>
          </a:prstGeom>
          <a:solidFill>
            <a:srgbClr val="CC0000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lnSpc>
                <a:spcPts val="1200"/>
              </a:lnSpc>
              <a:defRPr/>
            </a:pPr>
            <a:r>
              <a:rPr lang="ru-RU" sz="12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ВСЕГО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8604448" y="6597352"/>
            <a:ext cx="53955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8CB527C-8FA2-4D04-B93F-48AE431F9560}" type="slidenum">
              <a:rPr lang="ru-RU" sz="900" smtClean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 algn="r"/>
              <a:t>11</a:t>
            </a:fld>
            <a:endParaRPr lang="ru-RU" sz="900" dirty="0">
              <a:solidFill>
                <a:srgbClr val="00006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396028" y="260648"/>
            <a:ext cx="633670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CC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Реализация программ комплексного развития </a:t>
            </a:r>
            <a:br>
              <a:rPr lang="ru-RU" b="1" dirty="0" smtClean="0">
                <a:solidFill>
                  <a:srgbClr val="CC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b="1" dirty="0" smtClean="0">
                <a:solidFill>
                  <a:srgbClr val="CC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моногородов Челябинской области</a:t>
            </a:r>
            <a:endParaRPr lang="ru-RU" b="1" dirty="0">
              <a:solidFill>
                <a:srgbClr val="CC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395536" y="980728"/>
            <a:ext cx="511256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600" b="1" dirty="0" smtClean="0">
                <a:solidFill>
                  <a:srgbClr val="CC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Реализация инвестиционных проектов 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251520" y="1268760"/>
            <a:ext cx="8388000" cy="0"/>
          </a:xfrm>
          <a:prstGeom prst="line">
            <a:avLst/>
          </a:prstGeom>
          <a:ln w="19050">
            <a:solidFill>
              <a:srgbClr val="A50021"/>
            </a:solidFill>
            <a:prstDash val="sysDot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251520" y="1340769"/>
          <a:ext cx="8712968" cy="5390908"/>
        </p:xfrm>
        <a:graphic>
          <a:graphicData uri="http://schemas.openxmlformats.org/drawingml/2006/table">
            <a:tbl>
              <a:tblPr/>
              <a:tblGrid>
                <a:gridCol w="1265987"/>
                <a:gridCol w="5286741"/>
                <a:gridCol w="915529"/>
                <a:gridCol w="1244711"/>
              </a:tblGrid>
              <a:tr h="4136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66"/>
                          </a:solidFill>
                          <a:latin typeface="Tahoma"/>
                          <a:ea typeface="Calibri"/>
                          <a:cs typeface="Times New Roman"/>
                        </a:rPr>
                        <a:t>Моногород</a:t>
                      </a:r>
                      <a:endParaRPr lang="ru-RU" sz="1200" dirty="0">
                        <a:solidFill>
                          <a:srgbClr val="0000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65" marR="16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66"/>
                          </a:solidFill>
                          <a:latin typeface="Tahoma"/>
                          <a:ea typeface="Calibri"/>
                          <a:cs typeface="Times New Roman"/>
                        </a:rPr>
                        <a:t>Проект</a:t>
                      </a:r>
                      <a:endParaRPr lang="ru-RU" sz="1200" dirty="0">
                        <a:solidFill>
                          <a:srgbClr val="0000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65" marR="16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66"/>
                          </a:solidFill>
                          <a:latin typeface="Tahoma"/>
                          <a:ea typeface="Calibri"/>
                          <a:cs typeface="Times New Roman"/>
                        </a:rPr>
                        <a:t>Стоимость, млн. руб.</a:t>
                      </a:r>
                      <a:endParaRPr lang="ru-RU" sz="1200" dirty="0">
                        <a:solidFill>
                          <a:srgbClr val="0000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65" marR="16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66"/>
                          </a:solidFill>
                          <a:latin typeface="Tahoma"/>
                          <a:ea typeface="Calibri"/>
                          <a:cs typeface="Times New Roman"/>
                        </a:rPr>
                        <a:t>Новые рабочие места</a:t>
                      </a:r>
                      <a:endParaRPr lang="ru-RU" sz="1200" dirty="0">
                        <a:solidFill>
                          <a:srgbClr val="0000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65" marR="16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16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66"/>
                          </a:solidFill>
                          <a:latin typeface="Tahoma"/>
                          <a:ea typeface="Calibri"/>
                          <a:cs typeface="Times New Roman"/>
                        </a:rPr>
                        <a:t>Аша</a:t>
                      </a:r>
                      <a:endParaRPr lang="ru-RU" sz="1200" dirty="0">
                        <a:solidFill>
                          <a:srgbClr val="0000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65" marR="16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66"/>
                          </a:solidFill>
                          <a:latin typeface="Tahoma"/>
                          <a:ea typeface="Calibri"/>
                          <a:cs typeface="Times New Roman"/>
                        </a:rPr>
                        <a:t>Всесезонный многофункциональный комплекс «Врата Урала» Горнолыжный комплекс «Большой </a:t>
                      </a:r>
                      <a:r>
                        <a:rPr lang="ru-RU" sz="1200" b="1" dirty="0" err="1">
                          <a:solidFill>
                            <a:srgbClr val="000066"/>
                          </a:solidFill>
                          <a:latin typeface="Tahoma"/>
                          <a:ea typeface="Calibri"/>
                          <a:cs typeface="Times New Roman"/>
                        </a:rPr>
                        <a:t>Аджигардак</a:t>
                      </a:r>
                      <a:r>
                        <a:rPr lang="ru-RU" sz="1200" b="1" dirty="0">
                          <a:solidFill>
                            <a:srgbClr val="000066"/>
                          </a:solidFill>
                          <a:latin typeface="Tahoma"/>
                          <a:ea typeface="Calibri"/>
                          <a:cs typeface="Times New Roman"/>
                        </a:rPr>
                        <a:t>»</a:t>
                      </a:r>
                      <a:endParaRPr lang="ru-RU" sz="1200" dirty="0">
                        <a:solidFill>
                          <a:srgbClr val="0000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65" marR="16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1 238</a:t>
                      </a:r>
                      <a:endParaRPr lang="ru-RU" sz="1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65" marR="16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285</a:t>
                      </a:r>
                      <a:endParaRPr lang="ru-RU" sz="14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65" marR="16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76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66"/>
                          </a:solidFill>
                          <a:latin typeface="Tahoma"/>
                          <a:ea typeface="Calibri"/>
                          <a:cs typeface="Times New Roman"/>
                        </a:rPr>
                        <a:t>Бакал</a:t>
                      </a:r>
                      <a:endParaRPr lang="ru-RU" sz="1200" dirty="0">
                        <a:solidFill>
                          <a:srgbClr val="0000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65" marR="16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6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66"/>
                          </a:solidFill>
                          <a:latin typeface="Tahoma"/>
                          <a:ea typeface="Calibri"/>
                          <a:cs typeface="Times New Roman"/>
                        </a:rPr>
                        <a:t>ООО «</a:t>
                      </a:r>
                      <a:r>
                        <a:rPr lang="ru-RU" sz="1200" b="1" dirty="0" err="1">
                          <a:solidFill>
                            <a:srgbClr val="000066"/>
                          </a:solidFill>
                          <a:latin typeface="Tahoma"/>
                          <a:ea typeface="Calibri"/>
                          <a:cs typeface="Times New Roman"/>
                        </a:rPr>
                        <a:t>Легпром</a:t>
                      </a:r>
                      <a:r>
                        <a:rPr lang="ru-RU" sz="1200" b="1" dirty="0">
                          <a:solidFill>
                            <a:srgbClr val="000066"/>
                          </a:solidFill>
                          <a:latin typeface="Tahoma"/>
                          <a:ea typeface="Calibri"/>
                          <a:cs typeface="Times New Roman"/>
                        </a:rPr>
                        <a:t>» «Организация швейного производства и изготовление пластиковых кейсов под патроны для нужд Минобороны РФ»</a:t>
                      </a:r>
                      <a:endParaRPr lang="ru-RU" sz="1200" dirty="0">
                        <a:solidFill>
                          <a:srgbClr val="0000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65" marR="16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6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593</a:t>
                      </a:r>
                      <a:endParaRPr lang="ru-RU" sz="1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65" marR="16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6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150</a:t>
                      </a:r>
                      <a:endParaRPr lang="ru-RU" sz="1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65" marR="16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6D5"/>
                    </a:solidFill>
                  </a:tcPr>
                </a:tc>
              </a:tr>
              <a:tr h="4136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66"/>
                          </a:solidFill>
                          <a:latin typeface="Tahoma"/>
                          <a:ea typeface="Calibri"/>
                          <a:cs typeface="Times New Roman"/>
                        </a:rPr>
                        <a:t>Верхний Уфалей</a:t>
                      </a:r>
                      <a:endParaRPr lang="ru-RU" sz="1200">
                        <a:solidFill>
                          <a:srgbClr val="0000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65" marR="16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66"/>
                          </a:solidFill>
                          <a:latin typeface="Tahoma"/>
                          <a:ea typeface="Calibri"/>
                          <a:cs typeface="Times New Roman"/>
                        </a:rPr>
                        <a:t>ООО «</a:t>
                      </a:r>
                      <a:r>
                        <a:rPr lang="ru-RU" sz="1200" b="1" dirty="0" err="1">
                          <a:solidFill>
                            <a:srgbClr val="000066"/>
                          </a:solidFill>
                          <a:latin typeface="Tahoma"/>
                          <a:ea typeface="Calibri"/>
                          <a:cs typeface="Times New Roman"/>
                        </a:rPr>
                        <a:t>Флорис</a:t>
                      </a:r>
                      <a:r>
                        <a:rPr lang="ru-RU" sz="1200" b="1" dirty="0">
                          <a:solidFill>
                            <a:srgbClr val="000066"/>
                          </a:solidFill>
                          <a:latin typeface="Tahoma"/>
                          <a:ea typeface="Calibri"/>
                          <a:cs typeface="Times New Roman"/>
                        </a:rPr>
                        <a:t>» «Строительство завода по выпуску изделий из гранита»</a:t>
                      </a:r>
                      <a:endParaRPr lang="ru-RU" sz="1200" dirty="0">
                        <a:solidFill>
                          <a:srgbClr val="0000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65" marR="16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250</a:t>
                      </a:r>
                      <a:endParaRPr lang="ru-RU" sz="1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65" marR="16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50</a:t>
                      </a:r>
                      <a:endParaRPr lang="ru-RU" sz="1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65" marR="16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66"/>
                          </a:solidFill>
                          <a:latin typeface="Tahoma"/>
                          <a:ea typeface="Calibri"/>
                          <a:cs typeface="Times New Roman"/>
                        </a:rPr>
                        <a:t>Златоуст</a:t>
                      </a:r>
                      <a:endParaRPr lang="ru-RU" sz="1200" dirty="0">
                        <a:solidFill>
                          <a:srgbClr val="0000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65" marR="16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6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66"/>
                          </a:solidFill>
                          <a:latin typeface="Tahoma"/>
                          <a:ea typeface="Calibri"/>
                          <a:cs typeface="Times New Roman"/>
                        </a:rPr>
                        <a:t>«Многофункциональный центр спортивной подготовки и реабилитации «Уральская Швейцария» (Златоуст + Миасс)»</a:t>
                      </a:r>
                      <a:endParaRPr lang="ru-RU" sz="1200" dirty="0">
                        <a:solidFill>
                          <a:srgbClr val="0000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65" marR="16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6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17 000</a:t>
                      </a:r>
                      <a:endParaRPr lang="ru-RU" sz="1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65" marR="16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6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6 500</a:t>
                      </a:r>
                      <a:endParaRPr lang="ru-RU" sz="1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65" marR="16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6D5"/>
                    </a:solidFill>
                  </a:tcPr>
                </a:tc>
              </a:tr>
              <a:tr h="4136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66"/>
                          </a:solidFill>
                          <a:latin typeface="Tahoma"/>
                          <a:ea typeface="Calibri"/>
                          <a:cs typeface="Times New Roman"/>
                        </a:rPr>
                        <a:t>Магнитогорск</a:t>
                      </a:r>
                      <a:endParaRPr lang="ru-RU" sz="1200">
                        <a:solidFill>
                          <a:srgbClr val="0000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65" marR="16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66"/>
                          </a:solidFill>
                          <a:latin typeface="Tahoma"/>
                          <a:ea typeface="Calibri"/>
                          <a:cs typeface="Times New Roman"/>
                        </a:rPr>
                        <a:t>ООО «</a:t>
                      </a:r>
                      <a:r>
                        <a:rPr lang="ru-RU" sz="1200" b="1" dirty="0" err="1">
                          <a:solidFill>
                            <a:srgbClr val="000066"/>
                          </a:solidFill>
                          <a:latin typeface="Tahoma"/>
                          <a:ea typeface="Calibri"/>
                          <a:cs typeface="Times New Roman"/>
                        </a:rPr>
                        <a:t>Центролит</a:t>
                      </a:r>
                      <a:r>
                        <a:rPr lang="ru-RU" sz="1200" b="1" dirty="0">
                          <a:solidFill>
                            <a:srgbClr val="000066"/>
                          </a:solidFill>
                          <a:latin typeface="Tahoma"/>
                          <a:ea typeface="Calibri"/>
                          <a:cs typeface="Times New Roman"/>
                        </a:rPr>
                        <a:t>» «Строительство литейно-механического завода»</a:t>
                      </a:r>
                      <a:endParaRPr lang="ru-RU" sz="1200" dirty="0">
                        <a:solidFill>
                          <a:srgbClr val="0000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65" marR="16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23 473</a:t>
                      </a:r>
                      <a:endParaRPr lang="ru-RU" sz="1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65" marR="16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1 358</a:t>
                      </a:r>
                      <a:endParaRPr lang="ru-RU" sz="1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65" marR="16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88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66"/>
                          </a:solidFill>
                          <a:latin typeface="Tahoma"/>
                          <a:ea typeface="Calibri"/>
                          <a:cs typeface="Times New Roman"/>
                        </a:rPr>
                        <a:t>Миасс</a:t>
                      </a:r>
                      <a:endParaRPr lang="ru-RU" sz="1200" dirty="0">
                        <a:solidFill>
                          <a:srgbClr val="0000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65" marR="16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6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66"/>
                          </a:solidFill>
                          <a:latin typeface="Tahoma"/>
                          <a:ea typeface="Calibri"/>
                          <a:cs typeface="Times New Roman"/>
                        </a:rPr>
                        <a:t>ООО «Завод тяжелых машин» «Строительство промышленных коммунально-складских объектов II-V класса вредности»</a:t>
                      </a:r>
                      <a:endParaRPr lang="ru-RU" sz="1200" dirty="0">
                        <a:solidFill>
                          <a:srgbClr val="0000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65" marR="16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6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500</a:t>
                      </a:r>
                      <a:endParaRPr lang="ru-RU" sz="1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65" marR="16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6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500</a:t>
                      </a:r>
                      <a:endParaRPr lang="ru-RU" sz="1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65" marR="16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6D5"/>
                    </a:solidFill>
                  </a:tcPr>
                </a:tc>
              </a:tr>
              <a:tr h="6276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66"/>
                          </a:solidFill>
                          <a:latin typeface="Tahoma"/>
                          <a:ea typeface="Calibri"/>
                          <a:cs typeface="Times New Roman"/>
                        </a:rPr>
                        <a:t>Миньяр</a:t>
                      </a:r>
                      <a:endParaRPr lang="ru-RU" sz="1200">
                        <a:solidFill>
                          <a:srgbClr val="0000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65" marR="16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66"/>
                          </a:solidFill>
                          <a:latin typeface="Tahoma"/>
                          <a:ea typeface="Calibri"/>
                          <a:cs typeface="Times New Roman"/>
                        </a:rPr>
                        <a:t>ООО «Уральский механический  завод» «Запуск корпусного производства, производства трансмиссий и навесного оборудования»</a:t>
                      </a:r>
                      <a:endParaRPr lang="ru-RU" sz="1200" dirty="0">
                        <a:solidFill>
                          <a:srgbClr val="0000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65" marR="16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80,3</a:t>
                      </a:r>
                      <a:endParaRPr lang="ru-RU" sz="14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65" marR="16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47</a:t>
                      </a:r>
                      <a:endParaRPr lang="ru-RU" sz="1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65" marR="16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76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66"/>
                          </a:solidFill>
                          <a:latin typeface="Tahoma"/>
                          <a:ea typeface="Calibri"/>
                          <a:cs typeface="Times New Roman"/>
                        </a:rPr>
                        <a:t>Озерск</a:t>
                      </a:r>
                      <a:endParaRPr lang="ru-RU" sz="1200" dirty="0">
                        <a:solidFill>
                          <a:srgbClr val="0000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65" marR="16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6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66"/>
                          </a:solidFill>
                          <a:latin typeface="Tahoma"/>
                          <a:ea typeface="Calibri"/>
                          <a:cs typeface="Times New Roman"/>
                        </a:rPr>
                        <a:t>ЗАО «Уральский завод полимерных технологий «Маяк» «Интеллектуальный рукав для восстановления трубопроводных сетей различного назначения»</a:t>
                      </a:r>
                      <a:endParaRPr lang="ru-RU" sz="1200" dirty="0">
                        <a:solidFill>
                          <a:srgbClr val="0000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65" marR="16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6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1 292</a:t>
                      </a:r>
                      <a:endParaRPr lang="ru-RU" sz="1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65" marR="16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6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125</a:t>
                      </a:r>
                      <a:endParaRPr lang="ru-RU" sz="1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65" marR="16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6D5"/>
                    </a:solidFill>
                  </a:tcPr>
                </a:tc>
              </a:tr>
              <a:tr h="468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66"/>
                          </a:solidFill>
                          <a:latin typeface="Tahoma"/>
                          <a:ea typeface="Calibri"/>
                          <a:cs typeface="Times New Roman"/>
                        </a:rPr>
                        <a:t>Снежинск</a:t>
                      </a:r>
                      <a:endParaRPr lang="ru-RU" sz="1200">
                        <a:solidFill>
                          <a:srgbClr val="0000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65" marR="16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66"/>
                          </a:solidFill>
                          <a:latin typeface="Tahoma"/>
                          <a:ea typeface="Calibri"/>
                          <a:cs typeface="Times New Roman"/>
                        </a:rPr>
                        <a:t>ООО «</a:t>
                      </a:r>
                      <a:r>
                        <a:rPr lang="ru-RU" sz="1200" b="1" dirty="0" err="1">
                          <a:solidFill>
                            <a:srgbClr val="000066"/>
                          </a:solidFill>
                          <a:latin typeface="Tahoma"/>
                          <a:ea typeface="Calibri"/>
                          <a:cs typeface="Times New Roman"/>
                        </a:rPr>
                        <a:t>Снежинский</a:t>
                      </a:r>
                      <a:r>
                        <a:rPr lang="ru-RU" sz="1200" b="1" dirty="0">
                          <a:solidFill>
                            <a:srgbClr val="000066"/>
                          </a:solidFill>
                          <a:latin typeface="Tahoma"/>
                          <a:ea typeface="Calibri"/>
                          <a:cs typeface="Times New Roman"/>
                        </a:rPr>
                        <a:t> завод специальных электрических машин и преобразователей» «Производство электрических машин»</a:t>
                      </a:r>
                      <a:endParaRPr lang="ru-RU" sz="1200" dirty="0">
                        <a:solidFill>
                          <a:srgbClr val="0000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65" marR="16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1 500</a:t>
                      </a:r>
                      <a:endParaRPr lang="ru-RU" sz="1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65" marR="16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65</a:t>
                      </a:r>
                      <a:endParaRPr lang="ru-RU" sz="1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65" marR="16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6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66"/>
                          </a:solidFill>
                          <a:latin typeface="Tahoma"/>
                          <a:ea typeface="Calibri"/>
                          <a:cs typeface="Times New Roman"/>
                        </a:rPr>
                        <a:t>Усть-Катав</a:t>
                      </a:r>
                      <a:endParaRPr lang="ru-RU" sz="1200" dirty="0">
                        <a:solidFill>
                          <a:srgbClr val="0000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65" marR="16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6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66"/>
                          </a:solidFill>
                          <a:latin typeface="Tahoma"/>
                          <a:ea typeface="Calibri"/>
                          <a:cs typeface="Times New Roman"/>
                        </a:rPr>
                        <a:t>ООО «Агрокомплекс Чурилово» «Создание агропромышленного парка»</a:t>
                      </a:r>
                      <a:endParaRPr lang="ru-RU" sz="1200" dirty="0">
                        <a:solidFill>
                          <a:srgbClr val="0000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65" marR="16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6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7 100</a:t>
                      </a:r>
                      <a:endParaRPr lang="ru-RU" sz="1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65" marR="16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6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1 500</a:t>
                      </a:r>
                      <a:endParaRPr lang="ru-RU" sz="1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65" marR="16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6D5"/>
                    </a:solidFill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1396028" y="260648"/>
            <a:ext cx="633670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CC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Комплексное развитие </a:t>
            </a:r>
            <a:br>
              <a:rPr lang="ru-RU" b="1" dirty="0" smtClean="0">
                <a:solidFill>
                  <a:srgbClr val="CC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b="1" dirty="0" smtClean="0">
                <a:solidFill>
                  <a:srgbClr val="CC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моногородов Челябинской области</a:t>
            </a:r>
            <a:endParaRPr lang="ru-RU" b="1" dirty="0">
              <a:solidFill>
                <a:srgbClr val="CC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51520" y="1089216"/>
            <a:ext cx="8636768" cy="5580144"/>
          </a:xfrm>
          <a:prstGeom prst="roundRect">
            <a:avLst>
              <a:gd name="adj" fmla="val 1103"/>
            </a:avLst>
          </a:prstGeom>
          <a:solidFill>
            <a:srgbClr val="FFFF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251520" y="908720"/>
            <a:ext cx="576064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b="1" dirty="0" smtClean="0">
                <a:solidFill>
                  <a:srgbClr val="CC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Ключевые риски реализации программы </a:t>
            </a: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323528" y="1196752"/>
            <a:ext cx="8388000" cy="0"/>
          </a:xfrm>
          <a:prstGeom prst="line">
            <a:avLst/>
          </a:prstGeom>
          <a:ln w="19050">
            <a:solidFill>
              <a:srgbClr val="A50021"/>
            </a:solidFill>
            <a:prstDash val="sysDot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604448" y="6597352"/>
            <a:ext cx="53955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8CB527C-8FA2-4D04-B93F-48AE431F9560}" type="slidenum">
              <a:rPr lang="ru-RU" sz="900" smtClean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 algn="r"/>
              <a:t>12</a:t>
            </a:fld>
            <a:endParaRPr lang="ru-RU" sz="900" dirty="0">
              <a:solidFill>
                <a:srgbClr val="00006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1115616" y="1268760"/>
            <a:ext cx="273630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400" b="1" dirty="0" smtClean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Наименование риска</a:t>
            </a:r>
            <a:endParaRPr lang="ru-RU" sz="1400" b="1" dirty="0" smtClean="0">
              <a:solidFill>
                <a:srgbClr val="A5002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5364088" y="1196752"/>
            <a:ext cx="27363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400" b="1" dirty="0" smtClean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Мероприятия по предупреждению риска</a:t>
            </a:r>
            <a:endParaRPr lang="ru-RU" sz="1400" b="1" dirty="0" smtClean="0">
              <a:solidFill>
                <a:srgbClr val="A5002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29" name="Группа 28"/>
          <p:cNvGrpSpPr/>
          <p:nvPr/>
        </p:nvGrpSpPr>
        <p:grpSpPr>
          <a:xfrm>
            <a:off x="369426" y="1700808"/>
            <a:ext cx="8400106" cy="1152128"/>
            <a:chOff x="369426" y="1988840"/>
            <a:chExt cx="8400106" cy="1368152"/>
          </a:xfrm>
        </p:grpSpPr>
        <p:sp>
          <p:nvSpPr>
            <p:cNvPr id="22" name="Text Box 30"/>
            <p:cNvSpPr txBox="1">
              <a:spLocks noChangeArrowheads="1"/>
            </p:cNvSpPr>
            <p:nvPr/>
          </p:nvSpPr>
          <p:spPr bwMode="auto">
            <a:xfrm>
              <a:off x="369426" y="1988840"/>
              <a:ext cx="4032000" cy="1368152"/>
            </a:xfrm>
            <a:prstGeom prst="roundRect">
              <a:avLst>
                <a:gd name="adj" fmla="val 7708"/>
              </a:avLst>
            </a:prstGeom>
            <a:solidFill>
              <a:schemeClr val="accent3">
                <a:lumMod val="40000"/>
                <a:lumOff val="60000"/>
                <a:alpha val="50196"/>
              </a:schemeClr>
            </a:solidFill>
            <a:ln w="19050" algn="ctr">
              <a:noFill/>
              <a:miter lim="800000"/>
              <a:headEnd/>
              <a:tailEnd/>
            </a:ln>
          </p:spPr>
          <p:txBody>
            <a:bodyPr lIns="72000" tIns="36000" rIns="72000" bIns="36000"/>
            <a:lstStyle/>
            <a:p>
              <a:pPr algn="just">
                <a:buClr>
                  <a:srgbClr val="A50021"/>
                </a:buClr>
                <a:buFont typeface="Wingdings" pitchFamily="2" charset="2"/>
                <a:buChar char="§"/>
              </a:pPr>
              <a:r>
                <a:rPr lang="ru-RU" sz="1100" b="1" dirty="0" smtClean="0">
                  <a:solidFill>
                    <a:srgbClr val="00206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1300" b="1" dirty="0" smtClean="0">
                  <a:solidFill>
                    <a:srgbClr val="00206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Снижение инвестиционной активности вследствие ухудшения макроэкономической ситуации в Российской Федерации</a:t>
              </a:r>
              <a:endParaRPr lang="ru-RU" sz="13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4" name="Text Box 30"/>
            <p:cNvSpPr txBox="1">
              <a:spLocks noChangeArrowheads="1"/>
            </p:cNvSpPr>
            <p:nvPr/>
          </p:nvSpPr>
          <p:spPr bwMode="auto">
            <a:xfrm>
              <a:off x="4737532" y="1988840"/>
              <a:ext cx="4032000" cy="1368152"/>
            </a:xfrm>
            <a:prstGeom prst="roundRect">
              <a:avLst>
                <a:gd name="adj" fmla="val 7708"/>
              </a:avLst>
            </a:prstGeom>
            <a:solidFill>
              <a:srgbClr val="ABC6D5">
                <a:alpha val="50196"/>
              </a:srgbClr>
            </a:solidFill>
            <a:ln w="19050" algn="ctr">
              <a:noFill/>
              <a:miter lim="800000"/>
              <a:headEnd/>
              <a:tailEnd/>
            </a:ln>
          </p:spPr>
          <p:txBody>
            <a:bodyPr lIns="72000" tIns="36000" rIns="72000" bIns="36000"/>
            <a:lstStyle/>
            <a:p>
              <a:pPr algn="just">
                <a:buClr>
                  <a:srgbClr val="A50021"/>
                </a:buClr>
                <a:buFont typeface="Wingdings" pitchFamily="2" charset="2"/>
                <a:buChar char="§"/>
              </a:pPr>
              <a:r>
                <a:rPr lang="ru-RU" sz="1100" b="1" dirty="0" smtClean="0">
                  <a:solidFill>
                    <a:srgbClr val="00206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1300" b="1" dirty="0" smtClean="0">
                  <a:solidFill>
                    <a:srgbClr val="00206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Регулярный мониторинг внешней среды, корректировка основных </a:t>
              </a:r>
              <a:r>
                <a:rPr lang="ru-RU" sz="1300" b="1" dirty="0" smtClean="0">
                  <a:solidFill>
                    <a:srgbClr val="00206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показателей </a:t>
              </a:r>
              <a:r>
                <a:rPr lang="en-US" sz="1300" b="1" dirty="0" smtClean="0">
                  <a:solidFill>
                    <a:srgbClr val="00206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программ, усиление контроля за эффективностью применения мер гос</a:t>
              </a:r>
              <a:r>
                <a:rPr lang="ru-RU" sz="1300" b="1" dirty="0" err="1" smtClean="0">
                  <a:solidFill>
                    <a:srgbClr val="00206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п</a:t>
              </a:r>
              <a:r>
                <a:rPr lang="en-US" sz="1300" b="1" dirty="0" err="1" smtClean="0">
                  <a:solidFill>
                    <a:srgbClr val="00206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оддержки</a:t>
              </a:r>
              <a:r>
                <a:rPr lang="en-US" sz="1300" b="1" dirty="0" smtClean="0">
                  <a:solidFill>
                    <a:srgbClr val="00206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в моногородах</a:t>
              </a:r>
              <a:endParaRPr lang="ru-RU" sz="13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2" name="Группа 25"/>
          <p:cNvGrpSpPr/>
          <p:nvPr/>
        </p:nvGrpSpPr>
        <p:grpSpPr>
          <a:xfrm>
            <a:off x="395536" y="2924944"/>
            <a:ext cx="8400106" cy="1008112"/>
            <a:chOff x="369426" y="3420841"/>
            <a:chExt cx="8400106" cy="1232295"/>
          </a:xfrm>
        </p:grpSpPr>
        <p:sp>
          <p:nvSpPr>
            <p:cNvPr id="35" name="Text Box 30"/>
            <p:cNvSpPr txBox="1">
              <a:spLocks noChangeArrowheads="1"/>
            </p:cNvSpPr>
            <p:nvPr/>
          </p:nvSpPr>
          <p:spPr bwMode="auto">
            <a:xfrm>
              <a:off x="369426" y="3420841"/>
              <a:ext cx="4032000" cy="1232295"/>
            </a:xfrm>
            <a:prstGeom prst="roundRect">
              <a:avLst>
                <a:gd name="adj" fmla="val 7708"/>
              </a:avLst>
            </a:prstGeom>
            <a:solidFill>
              <a:schemeClr val="accent3">
                <a:lumMod val="40000"/>
                <a:lumOff val="60000"/>
                <a:alpha val="50196"/>
              </a:schemeClr>
            </a:solidFill>
            <a:ln w="19050" algn="ctr">
              <a:noFill/>
              <a:miter lim="800000"/>
              <a:headEnd/>
              <a:tailEnd/>
            </a:ln>
          </p:spPr>
          <p:txBody>
            <a:bodyPr lIns="72000" tIns="36000" rIns="72000" bIns="36000"/>
            <a:lstStyle/>
            <a:p>
              <a:pPr algn="just">
                <a:buClr>
                  <a:srgbClr val="A50021"/>
                </a:buClr>
                <a:buFont typeface="Wingdings" pitchFamily="2" charset="2"/>
                <a:buChar char="§"/>
              </a:pPr>
              <a:r>
                <a:rPr lang="en-US" sz="1300" b="1" dirty="0" smtClean="0">
                  <a:solidFill>
                    <a:srgbClr val="00206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Неисполнение совместных мероприятий в рамках приоритетных региональных проектов</a:t>
              </a:r>
              <a:r>
                <a:rPr lang="ru-RU" sz="1300" b="1" dirty="0" smtClean="0">
                  <a:solidFill>
                    <a:srgbClr val="00206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, в том числе </a:t>
              </a:r>
              <a:r>
                <a:rPr lang="en-US" sz="1300" b="1" dirty="0" smtClean="0">
                  <a:solidFill>
                    <a:srgbClr val="00206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ввиду отсутствия финансирования</a:t>
              </a:r>
              <a:endParaRPr lang="ru-RU" sz="13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36" name="Text Box 30"/>
            <p:cNvSpPr txBox="1">
              <a:spLocks noChangeArrowheads="1"/>
            </p:cNvSpPr>
            <p:nvPr/>
          </p:nvSpPr>
          <p:spPr bwMode="auto">
            <a:xfrm>
              <a:off x="4737532" y="3420841"/>
              <a:ext cx="4032000" cy="1232295"/>
            </a:xfrm>
            <a:prstGeom prst="roundRect">
              <a:avLst>
                <a:gd name="adj" fmla="val 7708"/>
              </a:avLst>
            </a:prstGeom>
            <a:solidFill>
              <a:srgbClr val="ABC6D5">
                <a:alpha val="50196"/>
              </a:srgbClr>
            </a:solidFill>
            <a:ln w="19050" algn="ctr">
              <a:noFill/>
              <a:miter lim="800000"/>
              <a:headEnd/>
              <a:tailEnd/>
            </a:ln>
          </p:spPr>
          <p:txBody>
            <a:bodyPr lIns="72000" tIns="36000" rIns="72000" bIns="36000"/>
            <a:lstStyle/>
            <a:p>
              <a:pPr algn="just">
                <a:buClr>
                  <a:srgbClr val="A50021"/>
                </a:buClr>
                <a:buFont typeface="Wingdings" pitchFamily="2" charset="2"/>
                <a:buChar char="§"/>
              </a:pPr>
              <a:r>
                <a:rPr lang="en-US" sz="1300" b="1" dirty="0" smtClean="0">
                  <a:solidFill>
                    <a:srgbClr val="00206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Совершенствование методов проектного управления в органах исполнительной власти области, </a:t>
              </a:r>
              <a:r>
                <a:rPr lang="ru-RU" sz="1300" b="1" dirty="0" smtClean="0">
                  <a:solidFill>
                    <a:srgbClr val="00206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включая </a:t>
              </a:r>
              <a:r>
                <a:rPr lang="en-US" sz="1300" b="1" dirty="0" smtClean="0">
                  <a:solidFill>
                    <a:srgbClr val="00206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создание рабочих групп с ответственными исполнителями</a:t>
              </a:r>
              <a:endParaRPr lang="ru-RU" sz="13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395536" y="4005064"/>
            <a:ext cx="8400106" cy="864096"/>
            <a:chOff x="369426" y="5382000"/>
            <a:chExt cx="8400106" cy="1215352"/>
          </a:xfrm>
        </p:grpSpPr>
        <p:sp>
          <p:nvSpPr>
            <p:cNvPr id="21" name="Text Box 30"/>
            <p:cNvSpPr txBox="1">
              <a:spLocks noChangeArrowheads="1"/>
            </p:cNvSpPr>
            <p:nvPr/>
          </p:nvSpPr>
          <p:spPr bwMode="auto">
            <a:xfrm>
              <a:off x="369426" y="5382000"/>
              <a:ext cx="4032000" cy="1215352"/>
            </a:xfrm>
            <a:prstGeom prst="roundRect">
              <a:avLst>
                <a:gd name="adj" fmla="val 7708"/>
              </a:avLst>
            </a:prstGeom>
            <a:solidFill>
              <a:schemeClr val="accent3">
                <a:lumMod val="40000"/>
                <a:lumOff val="60000"/>
                <a:alpha val="50196"/>
              </a:schemeClr>
            </a:solidFill>
            <a:ln w="19050" algn="ctr">
              <a:noFill/>
              <a:miter lim="800000"/>
              <a:headEnd/>
              <a:tailEnd/>
            </a:ln>
          </p:spPr>
          <p:txBody>
            <a:bodyPr lIns="72000" tIns="36000" rIns="72000" bIns="36000"/>
            <a:lstStyle/>
            <a:p>
              <a:pPr algn="just">
                <a:buClr>
                  <a:srgbClr val="A50021"/>
                </a:buClr>
                <a:buFont typeface="Wingdings" pitchFamily="2" charset="2"/>
                <a:buChar char="§"/>
              </a:pPr>
              <a:r>
                <a:rPr lang="ru-RU" sz="1100" b="1" dirty="0" smtClean="0">
                  <a:solidFill>
                    <a:srgbClr val="00206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1300" b="1" dirty="0" smtClean="0">
                  <a:solidFill>
                    <a:srgbClr val="00206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Нереализация программ развития моногородов как следствие низкой компетентности руководства администраций моногородов</a:t>
              </a:r>
              <a:endParaRPr lang="ru-RU" sz="13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3" name="Text Box 30"/>
            <p:cNvSpPr txBox="1">
              <a:spLocks noChangeArrowheads="1"/>
            </p:cNvSpPr>
            <p:nvPr/>
          </p:nvSpPr>
          <p:spPr bwMode="auto">
            <a:xfrm>
              <a:off x="4737532" y="5382000"/>
              <a:ext cx="4032000" cy="1215352"/>
            </a:xfrm>
            <a:prstGeom prst="roundRect">
              <a:avLst>
                <a:gd name="adj" fmla="val 7708"/>
              </a:avLst>
            </a:prstGeom>
            <a:solidFill>
              <a:srgbClr val="ABC6D5">
                <a:alpha val="50196"/>
              </a:srgbClr>
            </a:solidFill>
            <a:ln w="19050" algn="ctr">
              <a:noFill/>
              <a:miter lim="800000"/>
              <a:headEnd/>
              <a:tailEnd/>
            </a:ln>
          </p:spPr>
          <p:txBody>
            <a:bodyPr lIns="72000" tIns="36000" rIns="72000" bIns="36000"/>
            <a:lstStyle/>
            <a:p>
              <a:pPr algn="just">
                <a:buClr>
                  <a:srgbClr val="A50021"/>
                </a:buClr>
                <a:buFont typeface="Wingdings" pitchFamily="2" charset="2"/>
                <a:buChar char="§"/>
              </a:pPr>
              <a:r>
                <a:rPr lang="ru-RU" sz="1100" b="1" dirty="0" smtClean="0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1300" b="1" dirty="0" smtClean="0">
                  <a:solidFill>
                    <a:srgbClr val="00206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Направление на обучение управленческих команд, в состав которых входят представители руководства администраций моногородов</a:t>
              </a:r>
              <a:endParaRPr lang="ru-RU" sz="13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395536" y="4941168"/>
            <a:ext cx="8400106" cy="864096"/>
            <a:chOff x="369426" y="5382000"/>
            <a:chExt cx="8400106" cy="1215352"/>
          </a:xfrm>
        </p:grpSpPr>
        <p:sp>
          <p:nvSpPr>
            <p:cNvPr id="27" name="Text Box 30"/>
            <p:cNvSpPr txBox="1">
              <a:spLocks noChangeArrowheads="1"/>
            </p:cNvSpPr>
            <p:nvPr/>
          </p:nvSpPr>
          <p:spPr bwMode="auto">
            <a:xfrm>
              <a:off x="369426" y="5382000"/>
              <a:ext cx="4032000" cy="1215352"/>
            </a:xfrm>
            <a:prstGeom prst="roundRect">
              <a:avLst>
                <a:gd name="adj" fmla="val 7708"/>
              </a:avLst>
            </a:prstGeom>
            <a:solidFill>
              <a:schemeClr val="accent3">
                <a:lumMod val="40000"/>
                <a:lumOff val="60000"/>
                <a:alpha val="50196"/>
              </a:schemeClr>
            </a:solidFill>
            <a:ln w="19050" algn="ctr">
              <a:noFill/>
              <a:miter lim="800000"/>
              <a:headEnd/>
              <a:tailEnd/>
            </a:ln>
          </p:spPr>
          <p:txBody>
            <a:bodyPr lIns="72000" tIns="36000" rIns="72000" bIns="36000"/>
            <a:lstStyle/>
            <a:p>
              <a:pPr algn="just">
                <a:buClr>
                  <a:srgbClr val="A50021"/>
                </a:buClr>
                <a:buFont typeface="Wingdings" pitchFamily="2" charset="2"/>
                <a:buChar char="§"/>
              </a:pPr>
              <a:r>
                <a:rPr lang="ru-RU" sz="1100" b="1" dirty="0" smtClean="0">
                  <a:solidFill>
                    <a:srgbClr val="00206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1300" b="1" dirty="0" smtClean="0">
                  <a:solidFill>
                    <a:srgbClr val="00206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Нереализация проектов по благоустройству из-за отсутствия активности глав моногородов и вовлеченности граждан</a:t>
              </a:r>
              <a:endParaRPr lang="ru-RU" sz="13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8" name="Text Box 30"/>
            <p:cNvSpPr txBox="1">
              <a:spLocks noChangeArrowheads="1"/>
            </p:cNvSpPr>
            <p:nvPr/>
          </p:nvSpPr>
          <p:spPr bwMode="auto">
            <a:xfrm>
              <a:off x="4737532" y="5382000"/>
              <a:ext cx="4032000" cy="1215352"/>
            </a:xfrm>
            <a:prstGeom prst="roundRect">
              <a:avLst>
                <a:gd name="adj" fmla="val 7708"/>
              </a:avLst>
            </a:prstGeom>
            <a:solidFill>
              <a:srgbClr val="ABC6D5">
                <a:alpha val="50196"/>
              </a:srgbClr>
            </a:solidFill>
            <a:ln w="19050" algn="ctr">
              <a:noFill/>
              <a:miter lim="800000"/>
              <a:headEnd/>
              <a:tailEnd/>
            </a:ln>
          </p:spPr>
          <p:txBody>
            <a:bodyPr lIns="72000" tIns="36000" rIns="72000" bIns="36000"/>
            <a:lstStyle/>
            <a:p>
              <a:pPr algn="just">
                <a:buClr>
                  <a:srgbClr val="A50021"/>
                </a:buClr>
                <a:buFont typeface="Wingdings" pitchFamily="2" charset="2"/>
                <a:buChar char="§"/>
              </a:pPr>
              <a:r>
                <a:rPr lang="ru-RU" sz="1100" b="1" dirty="0" smtClean="0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1300" b="1" dirty="0" smtClean="0">
                  <a:solidFill>
                    <a:srgbClr val="00206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Активизация создания и деятельности городских сообществ с учетом лучших российских и зарубежных практик</a:t>
              </a:r>
              <a:endParaRPr lang="ru-RU" sz="13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31" name="Группа 30"/>
          <p:cNvGrpSpPr/>
          <p:nvPr/>
        </p:nvGrpSpPr>
        <p:grpSpPr>
          <a:xfrm>
            <a:off x="395536" y="5877272"/>
            <a:ext cx="8400106" cy="720080"/>
            <a:chOff x="369426" y="5382000"/>
            <a:chExt cx="8400106" cy="1215352"/>
          </a:xfrm>
        </p:grpSpPr>
        <p:sp>
          <p:nvSpPr>
            <p:cNvPr id="32" name="Text Box 30"/>
            <p:cNvSpPr txBox="1">
              <a:spLocks noChangeArrowheads="1"/>
            </p:cNvSpPr>
            <p:nvPr/>
          </p:nvSpPr>
          <p:spPr bwMode="auto">
            <a:xfrm>
              <a:off x="369426" y="5382000"/>
              <a:ext cx="4032000" cy="1215352"/>
            </a:xfrm>
            <a:prstGeom prst="roundRect">
              <a:avLst>
                <a:gd name="adj" fmla="val 7708"/>
              </a:avLst>
            </a:prstGeom>
            <a:solidFill>
              <a:schemeClr val="accent3">
                <a:lumMod val="40000"/>
                <a:lumOff val="60000"/>
                <a:alpha val="50196"/>
              </a:schemeClr>
            </a:solidFill>
            <a:ln w="19050" algn="ctr">
              <a:noFill/>
              <a:miter lim="800000"/>
              <a:headEnd/>
              <a:tailEnd/>
            </a:ln>
          </p:spPr>
          <p:txBody>
            <a:bodyPr lIns="72000" tIns="36000" rIns="72000" bIns="36000"/>
            <a:lstStyle/>
            <a:p>
              <a:pPr algn="just">
                <a:buClr>
                  <a:srgbClr val="A50021"/>
                </a:buClr>
                <a:buFont typeface="Wingdings" pitchFamily="2" charset="2"/>
                <a:buChar char="§"/>
              </a:pPr>
              <a:r>
                <a:rPr lang="ru-RU" sz="1100" b="1" dirty="0" smtClean="0">
                  <a:solidFill>
                    <a:srgbClr val="00206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1300" b="1" dirty="0" smtClean="0">
                  <a:solidFill>
                    <a:srgbClr val="00206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Низкая активность</a:t>
              </a:r>
              <a:r>
                <a:rPr lang="ru-RU" sz="1300" b="1" dirty="0" smtClean="0">
                  <a:solidFill>
                    <a:srgbClr val="00206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в моногородах </a:t>
              </a:r>
              <a:r>
                <a:rPr lang="en-US" sz="1300" b="1" dirty="0" smtClean="0">
                  <a:solidFill>
                    <a:srgbClr val="00206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управленческих команд, прошедших обучение</a:t>
              </a:r>
              <a:endParaRPr lang="ru-RU" sz="13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33" name="Text Box 30"/>
            <p:cNvSpPr txBox="1">
              <a:spLocks noChangeArrowheads="1"/>
            </p:cNvSpPr>
            <p:nvPr/>
          </p:nvSpPr>
          <p:spPr bwMode="auto">
            <a:xfrm>
              <a:off x="4737532" y="5382000"/>
              <a:ext cx="4032000" cy="1215352"/>
            </a:xfrm>
            <a:prstGeom prst="roundRect">
              <a:avLst>
                <a:gd name="adj" fmla="val 7708"/>
              </a:avLst>
            </a:prstGeom>
            <a:solidFill>
              <a:srgbClr val="ABC6D5">
                <a:alpha val="50196"/>
              </a:srgbClr>
            </a:solidFill>
            <a:ln w="19050" algn="ctr">
              <a:noFill/>
              <a:miter lim="800000"/>
              <a:headEnd/>
              <a:tailEnd/>
            </a:ln>
          </p:spPr>
          <p:txBody>
            <a:bodyPr lIns="72000" tIns="36000" rIns="72000" bIns="36000"/>
            <a:lstStyle/>
            <a:p>
              <a:pPr algn="just">
                <a:buClr>
                  <a:srgbClr val="A50021"/>
                </a:buClr>
                <a:buFont typeface="Wingdings" pitchFamily="2" charset="2"/>
                <a:buChar char="§"/>
              </a:pPr>
              <a:r>
                <a:rPr lang="ru-RU" sz="1100" b="1" dirty="0" smtClean="0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1300" b="1" dirty="0" smtClean="0">
                  <a:solidFill>
                    <a:srgbClr val="00206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Организация  работы через линейных менеджеров, создание проектных офисов с участием членов управленческих команд</a:t>
              </a:r>
              <a:endParaRPr lang="ru-RU" sz="13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396028" y="260648"/>
            <a:ext cx="633670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CC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Реализация программ комплексного развития </a:t>
            </a:r>
            <a:br>
              <a:rPr lang="ru-RU" b="1" dirty="0" smtClean="0">
                <a:solidFill>
                  <a:srgbClr val="CC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b="1" dirty="0" smtClean="0">
                <a:solidFill>
                  <a:srgbClr val="CC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моногородов Челябинской области</a:t>
            </a:r>
            <a:endParaRPr lang="ru-RU" b="1" dirty="0">
              <a:solidFill>
                <a:srgbClr val="CC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604448" y="6597352"/>
            <a:ext cx="5395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8CB527C-8FA2-4D04-B93F-48AE431F9560}" type="slidenum">
              <a:rPr lang="ru-RU" sz="1100" smtClean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 algn="r"/>
              <a:t>2</a:t>
            </a:fld>
            <a:endParaRPr lang="ru-RU" sz="1100" dirty="0">
              <a:solidFill>
                <a:srgbClr val="00006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51520" y="1232904"/>
            <a:ext cx="8636768" cy="1404000"/>
          </a:xfrm>
          <a:prstGeom prst="roundRect">
            <a:avLst>
              <a:gd name="adj" fmla="val 5740"/>
            </a:avLst>
          </a:prstGeom>
          <a:solidFill>
            <a:srgbClr val="FFFF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13" name="Text Box 30"/>
          <p:cNvSpPr txBox="1">
            <a:spLocks noChangeArrowheads="1"/>
          </p:cNvSpPr>
          <p:nvPr/>
        </p:nvSpPr>
        <p:spPr bwMode="auto">
          <a:xfrm>
            <a:off x="363786" y="1664951"/>
            <a:ext cx="8424936" cy="864000"/>
          </a:xfrm>
          <a:prstGeom prst="roundRect">
            <a:avLst>
              <a:gd name="adj" fmla="val 770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/>
          <a:lstStyle/>
          <a:p>
            <a:pPr algn="just"/>
            <a:r>
              <a:rPr lang="ru-RU" sz="1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Советом при Президенте РФ по стратегическому развитию и приоритетным проектам направление «Моногорода» включено в перечень </a:t>
            </a:r>
            <a:r>
              <a:rPr lang="ru-RU" sz="14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приоритетных направлений </a:t>
            </a:r>
            <a:r>
              <a:rPr lang="ru-RU" sz="14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(протокол заседания от </a:t>
            </a:r>
            <a:r>
              <a:rPr lang="ru-RU" sz="14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13.07.2016 </a:t>
            </a:r>
            <a:r>
              <a:rPr lang="ru-RU" sz="14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г.)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51520" y="1232904"/>
            <a:ext cx="51125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CC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Основание для разработки программ 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389186" y="1562464"/>
            <a:ext cx="8388000" cy="0"/>
          </a:xfrm>
          <a:prstGeom prst="line">
            <a:avLst/>
          </a:prstGeom>
          <a:ln w="19050">
            <a:solidFill>
              <a:srgbClr val="A50021"/>
            </a:solidFill>
            <a:prstDash val="sysDot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Группа 32"/>
          <p:cNvGrpSpPr/>
          <p:nvPr/>
        </p:nvGrpSpPr>
        <p:grpSpPr>
          <a:xfrm>
            <a:off x="251520" y="2925288"/>
            <a:ext cx="8636768" cy="3600056"/>
            <a:chOff x="251520" y="2457184"/>
            <a:chExt cx="8636768" cy="3096000"/>
          </a:xfrm>
        </p:grpSpPr>
        <p:sp>
          <p:nvSpPr>
            <p:cNvPr id="15" name="Скругленный прямоугольник 14"/>
            <p:cNvSpPr/>
            <p:nvPr/>
          </p:nvSpPr>
          <p:spPr>
            <a:xfrm>
              <a:off x="251520" y="2457184"/>
              <a:ext cx="8636768" cy="3096000"/>
            </a:xfrm>
            <a:prstGeom prst="roundRect">
              <a:avLst>
                <a:gd name="adj" fmla="val 2827"/>
              </a:avLst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200"/>
            </a:p>
          </p:txBody>
        </p:sp>
        <p:sp>
          <p:nvSpPr>
            <p:cNvPr id="16" name="Text Box 30"/>
            <p:cNvSpPr txBox="1">
              <a:spLocks noChangeArrowheads="1"/>
            </p:cNvSpPr>
            <p:nvPr/>
          </p:nvSpPr>
          <p:spPr bwMode="auto">
            <a:xfrm>
              <a:off x="363786" y="2889232"/>
              <a:ext cx="8424936" cy="2555992"/>
            </a:xfrm>
            <a:prstGeom prst="roundRect">
              <a:avLst>
                <a:gd name="adj" fmla="val 3299"/>
              </a:avLst>
            </a:prstGeom>
            <a:solidFill>
              <a:srgbClr val="ABC6D5">
                <a:alpha val="50196"/>
              </a:srgbClr>
            </a:solidFill>
            <a:ln w="19050" algn="ctr">
              <a:noFill/>
              <a:miter lim="800000"/>
              <a:headEnd/>
              <a:tailEnd/>
            </a:ln>
          </p:spPr>
          <p:txBody>
            <a:bodyPr lIns="72000" tIns="36000" rIns="72000" bIns="36000" numCol="2"/>
            <a:lstStyle/>
            <a:p>
              <a:pPr>
                <a:buClr>
                  <a:srgbClr val="A50021"/>
                </a:buClr>
                <a:buFont typeface="Wingdings" pitchFamily="2" charset="2"/>
                <a:buChar char="§"/>
              </a:pPr>
              <a:r>
                <a:rPr lang="ru-RU" sz="1200" b="1" dirty="0" smtClean="0">
                  <a:solidFill>
                    <a:srgbClr val="000066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ru-RU" sz="1300" b="1" dirty="0" smtClean="0">
                  <a:solidFill>
                    <a:srgbClr val="00206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органы местного самоуправления моногородов</a:t>
              </a:r>
            </a:p>
            <a:p>
              <a:pPr>
                <a:buClr>
                  <a:srgbClr val="A50021"/>
                </a:buClr>
                <a:buFont typeface="Wingdings" pitchFamily="2" charset="2"/>
                <a:buChar char="§"/>
              </a:pPr>
              <a:r>
                <a:rPr lang="ru-RU" sz="1300" b="1" dirty="0" smtClean="0">
                  <a:solidFill>
                    <a:srgbClr val="00206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Министерство экономического развития Челябинской области</a:t>
              </a:r>
            </a:p>
            <a:p>
              <a:pPr>
                <a:buClr>
                  <a:srgbClr val="A50021"/>
                </a:buClr>
                <a:buFont typeface="Wingdings" pitchFamily="2" charset="2"/>
                <a:buChar char="§"/>
              </a:pPr>
              <a:r>
                <a:rPr lang="ru-RU" sz="1300" b="1" dirty="0" smtClean="0">
                  <a:solidFill>
                    <a:srgbClr val="00206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Министерство строительства и инфраструктуры Челябинской области</a:t>
              </a:r>
            </a:p>
            <a:p>
              <a:pPr>
                <a:buClr>
                  <a:srgbClr val="A50021"/>
                </a:buClr>
                <a:buFont typeface="Wingdings" pitchFamily="2" charset="2"/>
                <a:buChar char="§"/>
              </a:pPr>
              <a:r>
                <a:rPr lang="ru-RU" sz="1300" b="1" dirty="0" smtClean="0">
                  <a:solidFill>
                    <a:srgbClr val="00206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Министерство дорожного хозяйства и транспорта Челябинской области</a:t>
              </a:r>
            </a:p>
            <a:p>
              <a:pPr>
                <a:buClr>
                  <a:srgbClr val="A50021"/>
                </a:buClr>
                <a:buFont typeface="Wingdings" pitchFamily="2" charset="2"/>
                <a:buChar char="§"/>
              </a:pPr>
              <a:r>
                <a:rPr lang="ru-RU" sz="1300" b="1" dirty="0" smtClean="0">
                  <a:solidFill>
                    <a:srgbClr val="00206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Министерство здравоохранения Челябинской области</a:t>
              </a:r>
            </a:p>
            <a:p>
              <a:pPr>
                <a:buClr>
                  <a:srgbClr val="A50021"/>
                </a:buClr>
                <a:buFont typeface="Wingdings" pitchFamily="2" charset="2"/>
                <a:buChar char="§"/>
              </a:pPr>
              <a:r>
                <a:rPr lang="ru-RU" sz="1300" b="1" dirty="0" smtClean="0">
                  <a:solidFill>
                    <a:srgbClr val="00206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Министерство образования и науки Челябинской области</a:t>
              </a:r>
            </a:p>
            <a:p>
              <a:pPr>
                <a:buClr>
                  <a:srgbClr val="A50021"/>
                </a:buClr>
                <a:buFont typeface="Wingdings" pitchFamily="2" charset="2"/>
                <a:buChar char="§"/>
              </a:pPr>
              <a:r>
                <a:rPr lang="ru-RU" sz="1300" b="1" dirty="0" smtClean="0">
                  <a:solidFill>
                    <a:srgbClr val="00206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Главное управление по труду и занятости населения Челябинской области</a:t>
              </a:r>
            </a:p>
            <a:p>
              <a:pPr marL="85725">
                <a:buClr>
                  <a:srgbClr val="A50021"/>
                </a:buClr>
                <a:buFont typeface="Wingdings" pitchFamily="2" charset="2"/>
                <a:buChar char="§"/>
              </a:pPr>
              <a:r>
                <a:rPr lang="ru-RU" sz="1300" b="1" dirty="0" smtClean="0">
                  <a:solidFill>
                    <a:srgbClr val="00206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Министерство экологии Челябинской области</a:t>
              </a:r>
            </a:p>
            <a:p>
              <a:pPr marL="85725">
                <a:buClr>
                  <a:srgbClr val="A50021"/>
                </a:buClr>
                <a:buFont typeface="Wingdings" pitchFamily="2" charset="2"/>
                <a:buChar char="§"/>
              </a:pPr>
              <a:r>
                <a:rPr lang="ru-RU" sz="1300" b="1" dirty="0" smtClean="0">
                  <a:solidFill>
                    <a:srgbClr val="00206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Министерство культуры Челябинской области</a:t>
              </a:r>
            </a:p>
            <a:p>
              <a:pPr marL="85725">
                <a:buClr>
                  <a:srgbClr val="A50021"/>
                </a:buClr>
                <a:buFont typeface="Wingdings" pitchFamily="2" charset="2"/>
                <a:buChar char="§"/>
              </a:pPr>
              <a:r>
                <a:rPr lang="ru-RU" sz="1300" b="1" dirty="0" smtClean="0">
                  <a:solidFill>
                    <a:srgbClr val="00206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Министерство физической культуры и спорта Челябинской области</a:t>
              </a:r>
            </a:p>
            <a:p>
              <a:pPr marL="85725">
                <a:buClr>
                  <a:srgbClr val="A50021"/>
                </a:buClr>
                <a:buFont typeface="Wingdings" pitchFamily="2" charset="2"/>
                <a:buChar char="§"/>
              </a:pPr>
              <a:r>
                <a:rPr lang="ru-RU" sz="1300" b="1" dirty="0" smtClean="0">
                  <a:solidFill>
                    <a:srgbClr val="00206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Министерство сельского хозяйства Челябинской области</a:t>
              </a:r>
            </a:p>
            <a:p>
              <a:pPr marL="85725">
                <a:buClr>
                  <a:srgbClr val="A50021"/>
                </a:buClr>
                <a:buFont typeface="Wingdings" pitchFamily="2" charset="2"/>
                <a:buChar char="§"/>
              </a:pPr>
              <a:r>
                <a:rPr lang="ru-RU" sz="1300" b="1" dirty="0" smtClean="0">
                  <a:solidFill>
                    <a:srgbClr val="00206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Министерство тарифного регулирования </a:t>
              </a:r>
              <a:br>
                <a:rPr lang="ru-RU" sz="1300" b="1" dirty="0" smtClean="0">
                  <a:solidFill>
                    <a:srgbClr val="00206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</a:br>
              <a:r>
                <a:rPr lang="ru-RU" sz="1300" b="1" dirty="0" smtClean="0">
                  <a:solidFill>
                    <a:srgbClr val="00206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и энергетики Челябинской области</a:t>
              </a:r>
            </a:p>
            <a:p>
              <a:pPr marL="85725">
                <a:buClr>
                  <a:srgbClr val="A50021"/>
                </a:buClr>
                <a:buFont typeface="Wingdings" pitchFamily="2" charset="2"/>
                <a:buChar char="§"/>
              </a:pPr>
              <a:r>
                <a:rPr lang="ru-RU" sz="1300" b="1" dirty="0" smtClean="0">
                  <a:solidFill>
                    <a:srgbClr val="00206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Главное управление лесами Челябинской области </a:t>
              </a:r>
            </a:p>
            <a:p>
              <a:pPr marL="85725">
                <a:buClr>
                  <a:srgbClr val="A50021"/>
                </a:buClr>
                <a:buFont typeface="Wingdings" pitchFamily="2" charset="2"/>
                <a:buChar char="§"/>
              </a:pPr>
              <a:r>
                <a:rPr lang="ru-RU" sz="1300" b="1" dirty="0" smtClean="0">
                  <a:solidFill>
                    <a:srgbClr val="00206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1300" b="1" dirty="0" smtClean="0">
                  <a:solidFill>
                    <a:srgbClr val="00206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АНО «Центр </a:t>
              </a:r>
              <a:r>
                <a:rPr lang="en-US" sz="1300" b="1" dirty="0" err="1" smtClean="0">
                  <a:solidFill>
                    <a:srgbClr val="00206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кластерного</a:t>
              </a:r>
              <a:r>
                <a:rPr lang="en-US" sz="1300" b="1" dirty="0" smtClean="0">
                  <a:solidFill>
                    <a:srgbClr val="00206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развития Челябинской области»</a:t>
              </a:r>
              <a:endParaRPr lang="ru-RU" sz="13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7" name="Text Box 4"/>
            <p:cNvSpPr txBox="1">
              <a:spLocks noChangeArrowheads="1"/>
            </p:cNvSpPr>
            <p:nvPr/>
          </p:nvSpPr>
          <p:spPr bwMode="auto">
            <a:xfrm>
              <a:off x="251520" y="2457184"/>
              <a:ext cx="511256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ru-RU" sz="1400" b="1" dirty="0" smtClean="0">
                  <a:solidFill>
                    <a:srgbClr val="CC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Исполнители, соисполнители Программ</a:t>
              </a:r>
            </a:p>
          </p:txBody>
        </p:sp>
        <p:cxnSp>
          <p:nvCxnSpPr>
            <p:cNvPr id="18" name="Прямая соединительная линия 17"/>
            <p:cNvCxnSpPr/>
            <p:nvPr/>
          </p:nvCxnSpPr>
          <p:spPr>
            <a:xfrm>
              <a:off x="389186" y="2786744"/>
              <a:ext cx="8388000" cy="0"/>
            </a:xfrm>
            <a:prstGeom prst="line">
              <a:avLst/>
            </a:prstGeom>
            <a:ln w="19050">
              <a:solidFill>
                <a:srgbClr val="A50021"/>
              </a:solidFill>
              <a:prstDash val="sysDot"/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8604448" y="6597352"/>
            <a:ext cx="53955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8CB527C-8FA2-4D04-B93F-48AE431F9560}" type="slidenum">
              <a:rPr lang="ru-RU" sz="900" smtClean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 algn="r"/>
              <a:t>3</a:t>
            </a:fld>
            <a:endParaRPr lang="ru-RU" sz="900" dirty="0">
              <a:solidFill>
                <a:srgbClr val="00006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396028" y="260648"/>
            <a:ext cx="633670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CC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Реализация программ комплексного развития </a:t>
            </a:r>
            <a:br>
              <a:rPr lang="ru-RU" b="1" dirty="0" smtClean="0">
                <a:solidFill>
                  <a:srgbClr val="CC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b="1" dirty="0" smtClean="0">
                <a:solidFill>
                  <a:srgbClr val="CC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моногородов Челябинской области</a:t>
            </a:r>
            <a:endParaRPr lang="ru-RU" b="1" dirty="0">
              <a:solidFill>
                <a:srgbClr val="CC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1520" y="1196752"/>
            <a:ext cx="8636768" cy="5184576"/>
          </a:xfrm>
          <a:prstGeom prst="roundRect">
            <a:avLst>
              <a:gd name="adj" fmla="val 2827"/>
            </a:avLst>
          </a:prstGeom>
          <a:solidFill>
            <a:srgbClr val="FFFF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 Box 30"/>
          <p:cNvSpPr txBox="1">
            <a:spLocks noChangeArrowheads="1"/>
          </p:cNvSpPr>
          <p:nvPr/>
        </p:nvSpPr>
        <p:spPr bwMode="auto">
          <a:xfrm>
            <a:off x="363786" y="1628800"/>
            <a:ext cx="8424936" cy="3168352"/>
          </a:xfrm>
          <a:prstGeom prst="roundRect">
            <a:avLst>
              <a:gd name="adj" fmla="val 4311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/>
          <a:lstStyle/>
          <a:p>
            <a:pPr marL="342900" indent="-342900" algn="just">
              <a:buAutoNum type="arabicPeriod"/>
            </a:pPr>
            <a:r>
              <a:rPr lang="ru-RU" sz="16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Обеспечение комплексного развития моногородов путем: </a:t>
            </a:r>
          </a:p>
          <a:p>
            <a:pPr marL="342900" indent="-342900" algn="just">
              <a:buAutoNum type="arabicPeriod"/>
            </a:pPr>
            <a:endParaRPr lang="ru-RU" sz="1600" b="1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68288" algn="just">
              <a:buClr>
                <a:srgbClr val="A50021"/>
              </a:buClr>
              <a:buFont typeface="Wingdings" pitchFamily="2" charset="2"/>
              <a:buChar char="§"/>
            </a:pPr>
            <a:r>
              <a:rPr lang="ru-RU" sz="16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создания в моногородах области к концу 2018 года </a:t>
            </a:r>
            <a:r>
              <a:rPr lang="ru-RU" sz="1600" b="1" dirty="0" smtClean="0">
                <a:solidFill>
                  <a:srgbClr val="CC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15225 новых рабочих мест</a:t>
            </a:r>
            <a:r>
              <a:rPr lang="ru-RU" sz="16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не связанных с деятельностью градообразующих предприятий; </a:t>
            </a:r>
          </a:p>
          <a:p>
            <a:pPr marL="268288" algn="just">
              <a:buClr>
                <a:srgbClr val="A50021"/>
              </a:buClr>
              <a:buFont typeface="Wingdings" pitchFamily="2" charset="2"/>
              <a:buChar char="§"/>
            </a:pPr>
            <a:endParaRPr lang="ru-RU" sz="1600" b="1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68288" algn="just">
              <a:buClr>
                <a:srgbClr val="A50021"/>
              </a:buClr>
              <a:buFont typeface="Wingdings" pitchFamily="2" charset="2"/>
              <a:buChar char="§"/>
            </a:pPr>
            <a:r>
              <a:rPr lang="ru-RU" sz="1600" b="1" dirty="0" smtClean="0">
                <a:solidFill>
                  <a:srgbClr val="CC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привлечения 137 млрд. рублей инвестиций </a:t>
            </a:r>
            <a:r>
              <a:rPr lang="ru-RU" sz="16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 основной капитал как следствие повышения инвестиционной привлекательности моногородов; </a:t>
            </a:r>
          </a:p>
          <a:p>
            <a:pPr marL="268288" algn="just">
              <a:buClr>
                <a:srgbClr val="A50021"/>
              </a:buClr>
            </a:pPr>
            <a:endParaRPr lang="ru-RU" sz="1600" b="1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68288" algn="just">
              <a:buClr>
                <a:srgbClr val="A50021"/>
              </a:buClr>
              <a:buFont typeface="Wingdings" pitchFamily="2" charset="2"/>
              <a:buChar char="§"/>
            </a:pPr>
            <a:r>
              <a:rPr lang="ru-RU" sz="1600" b="1" dirty="0" smtClean="0">
                <a:solidFill>
                  <a:srgbClr val="CC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улучшения качества городской среды </a:t>
            </a:r>
            <a:r>
              <a:rPr lang="ru-RU" sz="16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 моногородах, в том числе путем реализации до конца 2018 года мероприятий «Пять шагов благоустройства»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251520" y="1196752"/>
            <a:ext cx="51125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dirty="0" smtClean="0">
                <a:solidFill>
                  <a:srgbClr val="CC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Цели Программ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389186" y="1526312"/>
            <a:ext cx="8388000" cy="0"/>
          </a:xfrm>
          <a:prstGeom prst="line">
            <a:avLst/>
          </a:prstGeom>
          <a:ln w="19050">
            <a:solidFill>
              <a:srgbClr val="A50021"/>
            </a:solidFill>
            <a:prstDash val="sysDot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Box 30"/>
          <p:cNvSpPr txBox="1">
            <a:spLocks noChangeArrowheads="1"/>
          </p:cNvSpPr>
          <p:nvPr/>
        </p:nvSpPr>
        <p:spPr bwMode="auto">
          <a:xfrm>
            <a:off x="395536" y="5085184"/>
            <a:ext cx="8424936" cy="1008112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/>
          <a:lstStyle/>
          <a:p>
            <a:pPr algn="just"/>
            <a:r>
              <a:rPr lang="ru-RU" sz="16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2. </a:t>
            </a:r>
            <a:r>
              <a:rPr lang="ru-RU" sz="1600" b="1" dirty="0" smtClean="0">
                <a:solidFill>
                  <a:srgbClr val="CC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Снижение зависимости </a:t>
            </a:r>
            <a:r>
              <a:rPr lang="ru-RU" sz="16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моногородов от деятельности градообразующих предприятий за счет снижения численности работников градообразующих организаций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8604448" y="6597352"/>
            <a:ext cx="53955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8CB527C-8FA2-4D04-B93F-48AE431F9560}" type="slidenum">
              <a:rPr lang="ru-RU" sz="900" smtClean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 algn="r"/>
              <a:t>4</a:t>
            </a:fld>
            <a:endParaRPr lang="ru-RU" sz="900" dirty="0">
              <a:solidFill>
                <a:srgbClr val="00006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396028" y="260648"/>
            <a:ext cx="633670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CC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Реализация программ комплексного развития </a:t>
            </a:r>
            <a:br>
              <a:rPr lang="ru-RU" b="1" dirty="0" smtClean="0">
                <a:solidFill>
                  <a:srgbClr val="CC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b="1" dirty="0" smtClean="0">
                <a:solidFill>
                  <a:srgbClr val="CC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моногородов Челябинской области</a:t>
            </a:r>
            <a:endParaRPr lang="ru-RU" b="1" dirty="0">
              <a:solidFill>
                <a:srgbClr val="CC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0" y="1170000"/>
            <a:ext cx="8636768" cy="5688000"/>
          </a:xfrm>
          <a:prstGeom prst="roundRect">
            <a:avLst>
              <a:gd name="adj" fmla="val 1103"/>
            </a:avLst>
          </a:prstGeom>
          <a:solidFill>
            <a:srgbClr val="FFFF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251520" y="1052736"/>
            <a:ext cx="51125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b="1" dirty="0" smtClean="0">
                <a:solidFill>
                  <a:srgbClr val="CC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Целевые показатели Программ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389186" y="1382296"/>
            <a:ext cx="8388000" cy="0"/>
          </a:xfrm>
          <a:prstGeom prst="line">
            <a:avLst/>
          </a:prstGeom>
          <a:ln w="19050">
            <a:solidFill>
              <a:srgbClr val="A50021"/>
            </a:solidFill>
            <a:prstDash val="sysDot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Box 30"/>
          <p:cNvSpPr txBox="1">
            <a:spLocks noChangeArrowheads="1"/>
          </p:cNvSpPr>
          <p:nvPr/>
        </p:nvSpPr>
        <p:spPr bwMode="auto">
          <a:xfrm>
            <a:off x="363786" y="1484784"/>
            <a:ext cx="8168654" cy="540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/>
          <a:lstStyle/>
          <a:p>
            <a:pPr>
              <a:lnSpc>
                <a:spcPts val="1200"/>
              </a:lnSpc>
              <a:defRPr/>
            </a:pPr>
            <a:r>
              <a:rPr lang="ru-RU" sz="1400" b="1" dirty="0" smtClean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 Количество созданных новых рабочих мест, не связанных с деятельностью градообразующих предприятий, единиц </a:t>
            </a:r>
          </a:p>
        </p:txBody>
      </p:sp>
      <p:sp>
        <p:nvSpPr>
          <p:cNvPr id="13" name="Text Box 30"/>
          <p:cNvSpPr txBox="1">
            <a:spLocks noChangeArrowheads="1"/>
          </p:cNvSpPr>
          <p:nvPr/>
        </p:nvSpPr>
        <p:spPr bwMode="auto">
          <a:xfrm>
            <a:off x="5436096" y="2060848"/>
            <a:ext cx="1476000" cy="468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t" anchorCtr="1"/>
          <a:lstStyle/>
          <a:p>
            <a:pPr algn="ctr">
              <a:lnSpc>
                <a:spcPts val="1000"/>
              </a:lnSpc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Итого </a:t>
            </a:r>
            <a:br>
              <a:rPr lang="ru-RU" sz="12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2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за 2017-2018 гг.</a:t>
            </a:r>
          </a:p>
        </p:txBody>
      </p:sp>
      <p:sp>
        <p:nvSpPr>
          <p:cNvPr id="19" name="Text Box 30"/>
          <p:cNvSpPr txBox="1">
            <a:spLocks noChangeArrowheads="1"/>
          </p:cNvSpPr>
          <p:nvPr/>
        </p:nvSpPr>
        <p:spPr bwMode="auto">
          <a:xfrm>
            <a:off x="5755746" y="2564904"/>
            <a:ext cx="904486" cy="180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lnSpc>
                <a:spcPts val="1200"/>
              </a:lnSpc>
              <a:defRPr/>
            </a:pPr>
            <a:r>
              <a:rPr lang="ru-RU" sz="1200" b="1" dirty="0" smtClean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665</a:t>
            </a:r>
          </a:p>
        </p:txBody>
      </p:sp>
      <p:sp>
        <p:nvSpPr>
          <p:cNvPr id="24" name="Text Box 30"/>
          <p:cNvSpPr txBox="1">
            <a:spLocks noChangeArrowheads="1"/>
          </p:cNvSpPr>
          <p:nvPr/>
        </p:nvSpPr>
        <p:spPr bwMode="auto">
          <a:xfrm>
            <a:off x="5755746" y="2811383"/>
            <a:ext cx="904486" cy="180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lnSpc>
                <a:spcPts val="1200"/>
              </a:lnSpc>
              <a:defRPr/>
            </a:pPr>
            <a:r>
              <a:rPr lang="ru-RU" sz="1200" b="1" dirty="0" smtClean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502</a:t>
            </a:r>
          </a:p>
        </p:txBody>
      </p:sp>
      <p:sp>
        <p:nvSpPr>
          <p:cNvPr id="29" name="Text Box 30"/>
          <p:cNvSpPr txBox="1">
            <a:spLocks noChangeArrowheads="1"/>
          </p:cNvSpPr>
          <p:nvPr/>
        </p:nvSpPr>
        <p:spPr bwMode="auto">
          <a:xfrm>
            <a:off x="5755746" y="3057862"/>
            <a:ext cx="904486" cy="180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lnSpc>
                <a:spcPts val="1200"/>
              </a:lnSpc>
              <a:defRPr/>
            </a:pPr>
            <a:r>
              <a:rPr lang="ru-RU" sz="1200" b="1" dirty="0" smtClean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175</a:t>
            </a:r>
          </a:p>
        </p:txBody>
      </p:sp>
      <p:sp>
        <p:nvSpPr>
          <p:cNvPr id="34" name="Text Box 30"/>
          <p:cNvSpPr txBox="1">
            <a:spLocks noChangeArrowheads="1"/>
          </p:cNvSpPr>
          <p:nvPr/>
        </p:nvSpPr>
        <p:spPr bwMode="auto">
          <a:xfrm>
            <a:off x="5755746" y="3304341"/>
            <a:ext cx="904486" cy="180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lnSpc>
                <a:spcPts val="1200"/>
              </a:lnSpc>
              <a:defRPr/>
            </a:pPr>
            <a:r>
              <a:rPr lang="ru-RU" sz="1200" b="1" dirty="0" smtClean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1159</a:t>
            </a:r>
          </a:p>
        </p:txBody>
      </p:sp>
      <p:sp>
        <p:nvSpPr>
          <p:cNvPr id="39" name="Text Box 30"/>
          <p:cNvSpPr txBox="1">
            <a:spLocks noChangeArrowheads="1"/>
          </p:cNvSpPr>
          <p:nvPr/>
        </p:nvSpPr>
        <p:spPr bwMode="auto">
          <a:xfrm>
            <a:off x="5755746" y="3550820"/>
            <a:ext cx="904486" cy="180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lnSpc>
                <a:spcPts val="1200"/>
              </a:lnSpc>
              <a:defRPr/>
            </a:pPr>
            <a:r>
              <a:rPr lang="ru-RU" sz="1200" b="1" dirty="0" smtClean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367</a:t>
            </a:r>
          </a:p>
        </p:txBody>
      </p:sp>
      <p:sp>
        <p:nvSpPr>
          <p:cNvPr id="44" name="Text Box 30"/>
          <p:cNvSpPr txBox="1">
            <a:spLocks noChangeArrowheads="1"/>
          </p:cNvSpPr>
          <p:nvPr/>
        </p:nvSpPr>
        <p:spPr bwMode="auto">
          <a:xfrm>
            <a:off x="5755746" y="3797299"/>
            <a:ext cx="904486" cy="180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lnSpc>
                <a:spcPts val="1200"/>
              </a:lnSpc>
              <a:defRPr/>
            </a:pPr>
            <a:r>
              <a:rPr lang="ru-RU" sz="1200" b="1" dirty="0" smtClean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6078</a:t>
            </a:r>
          </a:p>
        </p:txBody>
      </p:sp>
      <p:sp>
        <p:nvSpPr>
          <p:cNvPr id="49" name="Text Box 30"/>
          <p:cNvSpPr txBox="1">
            <a:spLocks noChangeArrowheads="1"/>
          </p:cNvSpPr>
          <p:nvPr/>
        </p:nvSpPr>
        <p:spPr bwMode="auto">
          <a:xfrm>
            <a:off x="5755746" y="4043778"/>
            <a:ext cx="904486" cy="180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lnSpc>
                <a:spcPts val="1200"/>
              </a:lnSpc>
              <a:defRPr/>
            </a:pPr>
            <a:r>
              <a:rPr lang="ru-RU" sz="1200" b="1" dirty="0" smtClean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590</a:t>
            </a:r>
          </a:p>
        </p:txBody>
      </p:sp>
      <p:sp>
        <p:nvSpPr>
          <p:cNvPr id="54" name="Text Box 30"/>
          <p:cNvSpPr txBox="1">
            <a:spLocks noChangeArrowheads="1"/>
          </p:cNvSpPr>
          <p:nvPr/>
        </p:nvSpPr>
        <p:spPr bwMode="auto">
          <a:xfrm>
            <a:off x="5755746" y="4290257"/>
            <a:ext cx="904486" cy="180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lnSpc>
                <a:spcPts val="1200"/>
              </a:lnSpc>
              <a:defRPr/>
            </a:pPr>
            <a:r>
              <a:rPr lang="ru-RU" sz="1200" b="1" dirty="0" smtClean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236</a:t>
            </a:r>
          </a:p>
        </p:txBody>
      </p:sp>
      <p:sp>
        <p:nvSpPr>
          <p:cNvPr id="59" name="Text Box 30"/>
          <p:cNvSpPr txBox="1">
            <a:spLocks noChangeArrowheads="1"/>
          </p:cNvSpPr>
          <p:nvPr/>
        </p:nvSpPr>
        <p:spPr bwMode="auto">
          <a:xfrm>
            <a:off x="5755746" y="4536736"/>
            <a:ext cx="904486" cy="180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lnSpc>
                <a:spcPts val="1200"/>
              </a:lnSpc>
              <a:defRPr/>
            </a:pPr>
            <a:r>
              <a:rPr lang="ru-RU" sz="1200" b="1" dirty="0" smtClean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644</a:t>
            </a:r>
          </a:p>
        </p:txBody>
      </p:sp>
      <p:sp>
        <p:nvSpPr>
          <p:cNvPr id="64" name="Text Box 30"/>
          <p:cNvSpPr txBox="1">
            <a:spLocks noChangeArrowheads="1"/>
          </p:cNvSpPr>
          <p:nvPr/>
        </p:nvSpPr>
        <p:spPr bwMode="auto">
          <a:xfrm>
            <a:off x="5755746" y="4783215"/>
            <a:ext cx="904486" cy="180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lnSpc>
                <a:spcPts val="1200"/>
              </a:lnSpc>
              <a:defRPr/>
            </a:pPr>
            <a:r>
              <a:rPr lang="ru-RU" sz="1200" b="1" dirty="0" smtClean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435</a:t>
            </a:r>
          </a:p>
        </p:txBody>
      </p:sp>
      <p:sp>
        <p:nvSpPr>
          <p:cNvPr id="69" name="Text Box 30"/>
          <p:cNvSpPr txBox="1">
            <a:spLocks noChangeArrowheads="1"/>
          </p:cNvSpPr>
          <p:nvPr/>
        </p:nvSpPr>
        <p:spPr bwMode="auto">
          <a:xfrm>
            <a:off x="5755746" y="5029694"/>
            <a:ext cx="904486" cy="180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lnSpc>
                <a:spcPts val="1200"/>
              </a:lnSpc>
              <a:defRPr/>
            </a:pPr>
            <a:r>
              <a:rPr lang="ru-RU" sz="1200" b="1" dirty="0" smtClean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41</a:t>
            </a:r>
          </a:p>
        </p:txBody>
      </p:sp>
      <p:sp>
        <p:nvSpPr>
          <p:cNvPr id="74" name="Text Box 30"/>
          <p:cNvSpPr txBox="1">
            <a:spLocks noChangeArrowheads="1"/>
          </p:cNvSpPr>
          <p:nvPr/>
        </p:nvSpPr>
        <p:spPr bwMode="auto">
          <a:xfrm>
            <a:off x="5755746" y="5276173"/>
            <a:ext cx="904486" cy="180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lnSpc>
                <a:spcPts val="1200"/>
              </a:lnSpc>
              <a:defRPr/>
            </a:pPr>
            <a:r>
              <a:rPr lang="ru-RU" sz="1200" b="1" dirty="0" smtClean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23</a:t>
            </a:r>
          </a:p>
        </p:txBody>
      </p:sp>
      <p:sp>
        <p:nvSpPr>
          <p:cNvPr id="79" name="Text Box 30"/>
          <p:cNvSpPr txBox="1">
            <a:spLocks noChangeArrowheads="1"/>
          </p:cNvSpPr>
          <p:nvPr/>
        </p:nvSpPr>
        <p:spPr bwMode="auto">
          <a:xfrm>
            <a:off x="5755746" y="5522652"/>
            <a:ext cx="904486" cy="180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lnSpc>
                <a:spcPts val="1200"/>
              </a:lnSpc>
              <a:defRPr/>
            </a:pPr>
            <a:r>
              <a:rPr lang="ru-RU" sz="1200" b="1" dirty="0" smtClean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410</a:t>
            </a:r>
          </a:p>
        </p:txBody>
      </p:sp>
      <p:sp>
        <p:nvSpPr>
          <p:cNvPr id="84" name="Text Box 30"/>
          <p:cNvSpPr txBox="1">
            <a:spLocks noChangeArrowheads="1"/>
          </p:cNvSpPr>
          <p:nvPr/>
        </p:nvSpPr>
        <p:spPr bwMode="auto">
          <a:xfrm>
            <a:off x="5755746" y="5769131"/>
            <a:ext cx="904486" cy="180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lnSpc>
                <a:spcPts val="1200"/>
              </a:lnSpc>
              <a:defRPr/>
            </a:pPr>
            <a:r>
              <a:rPr lang="ru-RU" sz="1200" b="1" dirty="0" smtClean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561</a:t>
            </a:r>
          </a:p>
        </p:txBody>
      </p:sp>
      <p:sp>
        <p:nvSpPr>
          <p:cNvPr id="89" name="Text Box 30"/>
          <p:cNvSpPr txBox="1">
            <a:spLocks noChangeArrowheads="1"/>
          </p:cNvSpPr>
          <p:nvPr/>
        </p:nvSpPr>
        <p:spPr bwMode="auto">
          <a:xfrm>
            <a:off x="5755746" y="6015610"/>
            <a:ext cx="904486" cy="180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lnSpc>
                <a:spcPts val="1200"/>
              </a:lnSpc>
              <a:defRPr/>
            </a:pPr>
            <a:r>
              <a:rPr lang="ru-RU" sz="1200" b="1" dirty="0" smtClean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2457</a:t>
            </a:r>
          </a:p>
        </p:txBody>
      </p:sp>
      <p:sp>
        <p:nvSpPr>
          <p:cNvPr id="94" name="Text Box 30"/>
          <p:cNvSpPr txBox="1">
            <a:spLocks noChangeArrowheads="1"/>
          </p:cNvSpPr>
          <p:nvPr/>
        </p:nvSpPr>
        <p:spPr bwMode="auto">
          <a:xfrm>
            <a:off x="5755746" y="6262094"/>
            <a:ext cx="904486" cy="180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lnSpc>
                <a:spcPts val="1200"/>
              </a:lnSpc>
              <a:defRPr/>
            </a:pPr>
            <a:r>
              <a:rPr lang="ru-RU" sz="1200" b="1" dirty="0" smtClean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882</a:t>
            </a:r>
          </a:p>
        </p:txBody>
      </p:sp>
      <p:sp>
        <p:nvSpPr>
          <p:cNvPr id="15" name="Text Box 30"/>
          <p:cNvSpPr txBox="1">
            <a:spLocks noChangeArrowheads="1"/>
          </p:cNvSpPr>
          <p:nvPr/>
        </p:nvSpPr>
        <p:spPr bwMode="auto">
          <a:xfrm>
            <a:off x="4365962" y="2060848"/>
            <a:ext cx="1008112" cy="468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t" anchorCtr="1"/>
          <a:lstStyle/>
          <a:p>
            <a:pPr algn="ctr">
              <a:lnSpc>
                <a:spcPts val="1000"/>
              </a:lnSpc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2018 год</a:t>
            </a:r>
          </a:p>
        </p:txBody>
      </p:sp>
      <p:sp>
        <p:nvSpPr>
          <p:cNvPr id="20" name="Text Box 30"/>
          <p:cNvSpPr txBox="1">
            <a:spLocks noChangeArrowheads="1"/>
          </p:cNvSpPr>
          <p:nvPr/>
        </p:nvSpPr>
        <p:spPr bwMode="auto">
          <a:xfrm>
            <a:off x="4572000" y="2566851"/>
            <a:ext cx="612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lnSpc>
                <a:spcPts val="1200"/>
              </a:lnSpc>
              <a:defRPr/>
            </a:pPr>
            <a:r>
              <a:rPr lang="ru-RU" sz="1200" b="1" dirty="0" smtClean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18</a:t>
            </a:r>
          </a:p>
        </p:txBody>
      </p:sp>
      <p:sp>
        <p:nvSpPr>
          <p:cNvPr id="25" name="Text Box 30"/>
          <p:cNvSpPr txBox="1">
            <a:spLocks noChangeArrowheads="1"/>
          </p:cNvSpPr>
          <p:nvPr/>
        </p:nvSpPr>
        <p:spPr bwMode="auto">
          <a:xfrm>
            <a:off x="4572000" y="2810096"/>
            <a:ext cx="612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lnSpc>
                <a:spcPts val="1200"/>
              </a:lnSpc>
              <a:defRPr/>
            </a:pPr>
            <a:r>
              <a:rPr lang="ru-RU" sz="1200" b="1" dirty="0" smtClean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353</a:t>
            </a:r>
          </a:p>
        </p:txBody>
      </p:sp>
      <p:sp>
        <p:nvSpPr>
          <p:cNvPr id="30" name="Text Box 30"/>
          <p:cNvSpPr txBox="1">
            <a:spLocks noChangeArrowheads="1"/>
          </p:cNvSpPr>
          <p:nvPr/>
        </p:nvSpPr>
        <p:spPr bwMode="auto">
          <a:xfrm>
            <a:off x="4572000" y="3053341"/>
            <a:ext cx="612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lnSpc>
                <a:spcPts val="1200"/>
              </a:lnSpc>
              <a:defRPr/>
            </a:pPr>
            <a:r>
              <a:rPr lang="ru-RU" sz="1200" b="1" dirty="0" smtClean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103</a:t>
            </a:r>
          </a:p>
        </p:txBody>
      </p:sp>
      <p:sp>
        <p:nvSpPr>
          <p:cNvPr id="35" name="Text Box 30"/>
          <p:cNvSpPr txBox="1">
            <a:spLocks noChangeArrowheads="1"/>
          </p:cNvSpPr>
          <p:nvPr/>
        </p:nvSpPr>
        <p:spPr bwMode="auto">
          <a:xfrm>
            <a:off x="4572000" y="3296586"/>
            <a:ext cx="612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lnSpc>
                <a:spcPts val="1200"/>
              </a:lnSpc>
              <a:defRPr/>
            </a:pPr>
            <a:r>
              <a:rPr lang="ru-RU" sz="1200" b="1" dirty="0" smtClean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920</a:t>
            </a:r>
          </a:p>
        </p:txBody>
      </p:sp>
      <p:sp>
        <p:nvSpPr>
          <p:cNvPr id="40" name="Text Box 30"/>
          <p:cNvSpPr txBox="1">
            <a:spLocks noChangeArrowheads="1"/>
          </p:cNvSpPr>
          <p:nvPr/>
        </p:nvSpPr>
        <p:spPr bwMode="auto">
          <a:xfrm>
            <a:off x="4572000" y="3539831"/>
            <a:ext cx="612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lnSpc>
                <a:spcPts val="1200"/>
              </a:lnSpc>
              <a:defRPr/>
            </a:pPr>
            <a:r>
              <a:rPr lang="ru-RU" sz="1200" b="1" dirty="0" smtClean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37</a:t>
            </a:r>
          </a:p>
        </p:txBody>
      </p:sp>
      <p:sp>
        <p:nvSpPr>
          <p:cNvPr id="45" name="Text Box 30"/>
          <p:cNvSpPr txBox="1">
            <a:spLocks noChangeArrowheads="1"/>
          </p:cNvSpPr>
          <p:nvPr/>
        </p:nvSpPr>
        <p:spPr bwMode="auto">
          <a:xfrm>
            <a:off x="4572000" y="3783076"/>
            <a:ext cx="612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lnSpc>
                <a:spcPts val="1200"/>
              </a:lnSpc>
              <a:defRPr/>
            </a:pPr>
            <a:r>
              <a:rPr lang="ru-RU" sz="1200" b="1" dirty="0" smtClean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4617</a:t>
            </a:r>
          </a:p>
        </p:txBody>
      </p:sp>
      <p:sp>
        <p:nvSpPr>
          <p:cNvPr id="50" name="Text Box 30"/>
          <p:cNvSpPr txBox="1">
            <a:spLocks noChangeArrowheads="1"/>
          </p:cNvSpPr>
          <p:nvPr/>
        </p:nvSpPr>
        <p:spPr bwMode="auto">
          <a:xfrm>
            <a:off x="4572000" y="4026321"/>
            <a:ext cx="612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lnSpc>
                <a:spcPts val="1200"/>
              </a:lnSpc>
              <a:defRPr/>
            </a:pPr>
            <a:r>
              <a:rPr lang="ru-RU" sz="1200" b="1" dirty="0" smtClean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203</a:t>
            </a:r>
          </a:p>
        </p:txBody>
      </p:sp>
      <p:sp>
        <p:nvSpPr>
          <p:cNvPr id="55" name="Text Box 30"/>
          <p:cNvSpPr txBox="1">
            <a:spLocks noChangeArrowheads="1"/>
          </p:cNvSpPr>
          <p:nvPr/>
        </p:nvSpPr>
        <p:spPr bwMode="auto">
          <a:xfrm>
            <a:off x="4572000" y="4269566"/>
            <a:ext cx="612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lnSpc>
                <a:spcPts val="1200"/>
              </a:lnSpc>
              <a:defRPr/>
            </a:pPr>
            <a:r>
              <a:rPr lang="ru-RU" sz="1200" b="1" dirty="0" smtClean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11</a:t>
            </a:r>
          </a:p>
        </p:txBody>
      </p:sp>
      <p:sp>
        <p:nvSpPr>
          <p:cNvPr id="60" name="Text Box 30"/>
          <p:cNvSpPr txBox="1">
            <a:spLocks noChangeArrowheads="1"/>
          </p:cNvSpPr>
          <p:nvPr/>
        </p:nvSpPr>
        <p:spPr bwMode="auto">
          <a:xfrm>
            <a:off x="4572000" y="4512811"/>
            <a:ext cx="612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lnSpc>
                <a:spcPts val="1200"/>
              </a:lnSpc>
              <a:defRPr/>
            </a:pPr>
            <a:r>
              <a:rPr lang="ru-RU" sz="1200" b="1" dirty="0" smtClean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200</a:t>
            </a:r>
          </a:p>
        </p:txBody>
      </p:sp>
      <p:sp>
        <p:nvSpPr>
          <p:cNvPr id="65" name="Text Box 30"/>
          <p:cNvSpPr txBox="1">
            <a:spLocks noChangeArrowheads="1"/>
          </p:cNvSpPr>
          <p:nvPr/>
        </p:nvSpPr>
        <p:spPr bwMode="auto">
          <a:xfrm>
            <a:off x="4572000" y="4756056"/>
            <a:ext cx="612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lnSpc>
                <a:spcPts val="1200"/>
              </a:lnSpc>
              <a:defRPr/>
            </a:pPr>
            <a:r>
              <a:rPr lang="ru-RU" sz="1200" b="1" dirty="0" smtClean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285</a:t>
            </a:r>
          </a:p>
        </p:txBody>
      </p:sp>
      <p:sp>
        <p:nvSpPr>
          <p:cNvPr id="70" name="Text Box 30"/>
          <p:cNvSpPr txBox="1">
            <a:spLocks noChangeArrowheads="1"/>
          </p:cNvSpPr>
          <p:nvPr/>
        </p:nvSpPr>
        <p:spPr bwMode="auto">
          <a:xfrm>
            <a:off x="4572000" y="4999301"/>
            <a:ext cx="612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lnSpc>
                <a:spcPts val="1200"/>
              </a:lnSpc>
              <a:defRPr/>
            </a:pPr>
            <a:r>
              <a:rPr lang="ru-RU" sz="1200" b="1" dirty="0" smtClean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19</a:t>
            </a:r>
          </a:p>
        </p:txBody>
      </p:sp>
      <p:sp>
        <p:nvSpPr>
          <p:cNvPr id="75" name="Text Box 30"/>
          <p:cNvSpPr txBox="1">
            <a:spLocks noChangeArrowheads="1"/>
          </p:cNvSpPr>
          <p:nvPr/>
        </p:nvSpPr>
        <p:spPr bwMode="auto">
          <a:xfrm>
            <a:off x="4572000" y="5242546"/>
            <a:ext cx="612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lnSpc>
                <a:spcPts val="1200"/>
              </a:lnSpc>
              <a:defRPr/>
            </a:pPr>
            <a:r>
              <a:rPr lang="ru-RU" sz="1200" b="1" dirty="0" smtClean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10</a:t>
            </a:r>
          </a:p>
        </p:txBody>
      </p:sp>
      <p:sp>
        <p:nvSpPr>
          <p:cNvPr id="80" name="Text Box 30"/>
          <p:cNvSpPr txBox="1">
            <a:spLocks noChangeArrowheads="1"/>
          </p:cNvSpPr>
          <p:nvPr/>
        </p:nvSpPr>
        <p:spPr bwMode="auto">
          <a:xfrm>
            <a:off x="4572000" y="5485791"/>
            <a:ext cx="612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lnSpc>
                <a:spcPts val="1200"/>
              </a:lnSpc>
              <a:defRPr/>
            </a:pPr>
            <a:r>
              <a:rPr lang="ru-RU" sz="1200" b="1" dirty="0" smtClean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248</a:t>
            </a:r>
          </a:p>
        </p:txBody>
      </p:sp>
      <p:sp>
        <p:nvSpPr>
          <p:cNvPr id="85" name="Text Box 30"/>
          <p:cNvSpPr txBox="1">
            <a:spLocks noChangeArrowheads="1"/>
          </p:cNvSpPr>
          <p:nvPr/>
        </p:nvSpPr>
        <p:spPr bwMode="auto">
          <a:xfrm>
            <a:off x="4572000" y="5729036"/>
            <a:ext cx="612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lnSpc>
                <a:spcPts val="1200"/>
              </a:lnSpc>
              <a:defRPr/>
            </a:pPr>
            <a:r>
              <a:rPr lang="ru-RU" sz="1200" b="1" dirty="0" smtClean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356</a:t>
            </a:r>
          </a:p>
        </p:txBody>
      </p:sp>
      <p:sp>
        <p:nvSpPr>
          <p:cNvPr id="90" name="Text Box 30"/>
          <p:cNvSpPr txBox="1">
            <a:spLocks noChangeArrowheads="1"/>
          </p:cNvSpPr>
          <p:nvPr/>
        </p:nvSpPr>
        <p:spPr bwMode="auto">
          <a:xfrm>
            <a:off x="4572000" y="5972281"/>
            <a:ext cx="612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lnSpc>
                <a:spcPts val="1200"/>
              </a:lnSpc>
              <a:defRPr/>
            </a:pPr>
            <a:r>
              <a:rPr lang="ru-RU" sz="1200" b="1" dirty="0" smtClean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1347</a:t>
            </a:r>
          </a:p>
        </p:txBody>
      </p:sp>
      <p:sp>
        <p:nvSpPr>
          <p:cNvPr id="95" name="Text Box 30"/>
          <p:cNvSpPr txBox="1">
            <a:spLocks noChangeArrowheads="1"/>
          </p:cNvSpPr>
          <p:nvPr/>
        </p:nvSpPr>
        <p:spPr bwMode="auto">
          <a:xfrm>
            <a:off x="4572000" y="6215522"/>
            <a:ext cx="612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lnSpc>
                <a:spcPts val="1200"/>
              </a:lnSpc>
              <a:defRPr/>
            </a:pPr>
            <a:r>
              <a:rPr lang="ru-RU" sz="1200" b="1" dirty="0" smtClean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360</a:t>
            </a:r>
          </a:p>
        </p:txBody>
      </p:sp>
      <p:sp>
        <p:nvSpPr>
          <p:cNvPr id="16" name="Text Box 30"/>
          <p:cNvSpPr txBox="1">
            <a:spLocks noChangeArrowheads="1"/>
          </p:cNvSpPr>
          <p:nvPr/>
        </p:nvSpPr>
        <p:spPr bwMode="auto">
          <a:xfrm>
            <a:off x="3367834" y="2060848"/>
            <a:ext cx="936104" cy="468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t" anchorCtr="1"/>
          <a:lstStyle/>
          <a:p>
            <a:pPr algn="ctr">
              <a:lnSpc>
                <a:spcPts val="1000"/>
              </a:lnSpc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2017 год</a:t>
            </a:r>
          </a:p>
          <a:p>
            <a:pPr algn="ctr">
              <a:lnSpc>
                <a:spcPts val="1000"/>
              </a:lnSpc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план</a:t>
            </a:r>
          </a:p>
        </p:txBody>
      </p:sp>
      <p:sp>
        <p:nvSpPr>
          <p:cNvPr id="21" name="Text Box 30"/>
          <p:cNvSpPr txBox="1">
            <a:spLocks noChangeArrowheads="1"/>
          </p:cNvSpPr>
          <p:nvPr/>
        </p:nvSpPr>
        <p:spPr bwMode="auto">
          <a:xfrm>
            <a:off x="3491880" y="2566851"/>
            <a:ext cx="612000" cy="216000"/>
          </a:xfrm>
          <a:prstGeom prst="roundRect">
            <a:avLst>
              <a:gd name="adj" fmla="val 12068"/>
            </a:avLst>
          </a:prstGeom>
          <a:solidFill>
            <a:srgbClr val="F29F8E">
              <a:alpha val="49804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lnSpc>
                <a:spcPts val="1200"/>
              </a:lnSpc>
              <a:defRPr/>
            </a:pPr>
            <a:r>
              <a:rPr lang="ru-RU" sz="1200" b="1" dirty="0" smtClean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647</a:t>
            </a:r>
          </a:p>
        </p:txBody>
      </p:sp>
      <p:sp>
        <p:nvSpPr>
          <p:cNvPr id="26" name="Text Box 30"/>
          <p:cNvSpPr txBox="1">
            <a:spLocks noChangeArrowheads="1"/>
          </p:cNvSpPr>
          <p:nvPr/>
        </p:nvSpPr>
        <p:spPr bwMode="auto">
          <a:xfrm>
            <a:off x="3491880" y="2810096"/>
            <a:ext cx="612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lnSpc>
                <a:spcPts val="1200"/>
              </a:lnSpc>
              <a:defRPr/>
            </a:pPr>
            <a:r>
              <a:rPr lang="ru-RU" sz="1200" b="1" dirty="0" smtClean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149</a:t>
            </a:r>
          </a:p>
        </p:txBody>
      </p:sp>
      <p:sp>
        <p:nvSpPr>
          <p:cNvPr id="31" name="Text Box 30"/>
          <p:cNvSpPr txBox="1">
            <a:spLocks noChangeArrowheads="1"/>
          </p:cNvSpPr>
          <p:nvPr/>
        </p:nvSpPr>
        <p:spPr bwMode="auto">
          <a:xfrm>
            <a:off x="3491880" y="3053341"/>
            <a:ext cx="612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lnSpc>
                <a:spcPts val="1200"/>
              </a:lnSpc>
              <a:defRPr/>
            </a:pPr>
            <a:r>
              <a:rPr lang="ru-RU" sz="1200" b="1" dirty="0" smtClean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72</a:t>
            </a:r>
          </a:p>
        </p:txBody>
      </p:sp>
      <p:sp>
        <p:nvSpPr>
          <p:cNvPr id="36" name="Text Box 30"/>
          <p:cNvSpPr txBox="1">
            <a:spLocks noChangeArrowheads="1"/>
          </p:cNvSpPr>
          <p:nvPr/>
        </p:nvSpPr>
        <p:spPr bwMode="auto">
          <a:xfrm>
            <a:off x="3491880" y="3296586"/>
            <a:ext cx="612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lnSpc>
                <a:spcPts val="1200"/>
              </a:lnSpc>
              <a:defRPr/>
            </a:pPr>
            <a:r>
              <a:rPr lang="ru-RU" sz="1200" b="1" dirty="0" smtClean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239</a:t>
            </a:r>
          </a:p>
        </p:txBody>
      </p:sp>
      <p:sp>
        <p:nvSpPr>
          <p:cNvPr id="41" name="Text Box 30"/>
          <p:cNvSpPr txBox="1">
            <a:spLocks noChangeArrowheads="1"/>
          </p:cNvSpPr>
          <p:nvPr/>
        </p:nvSpPr>
        <p:spPr bwMode="auto">
          <a:xfrm>
            <a:off x="3491880" y="3539831"/>
            <a:ext cx="612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lnSpc>
                <a:spcPts val="1200"/>
              </a:lnSpc>
              <a:defRPr/>
            </a:pPr>
            <a:r>
              <a:rPr lang="ru-RU" sz="1200" b="1" dirty="0" smtClean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330</a:t>
            </a:r>
          </a:p>
        </p:txBody>
      </p:sp>
      <p:sp>
        <p:nvSpPr>
          <p:cNvPr id="46" name="Text Box 30"/>
          <p:cNvSpPr txBox="1">
            <a:spLocks noChangeArrowheads="1"/>
          </p:cNvSpPr>
          <p:nvPr/>
        </p:nvSpPr>
        <p:spPr bwMode="auto">
          <a:xfrm>
            <a:off x="3491880" y="3783076"/>
            <a:ext cx="612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lnSpc>
                <a:spcPts val="1200"/>
              </a:lnSpc>
              <a:defRPr/>
            </a:pPr>
            <a:r>
              <a:rPr lang="ru-RU" sz="1200" b="1" dirty="0" smtClean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1461</a:t>
            </a:r>
          </a:p>
        </p:txBody>
      </p:sp>
      <p:sp>
        <p:nvSpPr>
          <p:cNvPr id="51" name="Text Box 30"/>
          <p:cNvSpPr txBox="1">
            <a:spLocks noChangeArrowheads="1"/>
          </p:cNvSpPr>
          <p:nvPr/>
        </p:nvSpPr>
        <p:spPr bwMode="auto">
          <a:xfrm>
            <a:off x="3491880" y="4026321"/>
            <a:ext cx="612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lnSpc>
                <a:spcPts val="1200"/>
              </a:lnSpc>
              <a:defRPr/>
            </a:pPr>
            <a:r>
              <a:rPr lang="ru-RU" sz="1200" b="1" dirty="0" smtClean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387</a:t>
            </a:r>
          </a:p>
        </p:txBody>
      </p:sp>
      <p:sp>
        <p:nvSpPr>
          <p:cNvPr id="56" name="Text Box 30"/>
          <p:cNvSpPr txBox="1">
            <a:spLocks noChangeArrowheads="1"/>
          </p:cNvSpPr>
          <p:nvPr/>
        </p:nvSpPr>
        <p:spPr bwMode="auto">
          <a:xfrm>
            <a:off x="3491880" y="4269566"/>
            <a:ext cx="612000" cy="216000"/>
          </a:xfrm>
          <a:prstGeom prst="roundRect">
            <a:avLst>
              <a:gd name="adj" fmla="val 12068"/>
            </a:avLst>
          </a:prstGeom>
          <a:solidFill>
            <a:srgbClr val="F29F8E">
              <a:alpha val="49804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lnSpc>
                <a:spcPts val="1200"/>
              </a:lnSpc>
              <a:defRPr/>
            </a:pPr>
            <a:r>
              <a:rPr lang="ru-RU" sz="1200" b="1" dirty="0" smtClean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225</a:t>
            </a:r>
          </a:p>
        </p:txBody>
      </p:sp>
      <p:sp>
        <p:nvSpPr>
          <p:cNvPr id="61" name="Text Box 30"/>
          <p:cNvSpPr txBox="1">
            <a:spLocks noChangeArrowheads="1"/>
          </p:cNvSpPr>
          <p:nvPr/>
        </p:nvSpPr>
        <p:spPr bwMode="auto">
          <a:xfrm>
            <a:off x="3491880" y="4512811"/>
            <a:ext cx="612000" cy="216000"/>
          </a:xfrm>
          <a:prstGeom prst="roundRect">
            <a:avLst>
              <a:gd name="adj" fmla="val 12068"/>
            </a:avLst>
          </a:prstGeom>
          <a:solidFill>
            <a:srgbClr val="F29F8E">
              <a:alpha val="49804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lnSpc>
                <a:spcPts val="1200"/>
              </a:lnSpc>
              <a:defRPr/>
            </a:pPr>
            <a:r>
              <a:rPr lang="ru-RU" sz="1200" b="1" dirty="0" smtClean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444</a:t>
            </a:r>
          </a:p>
        </p:txBody>
      </p:sp>
      <p:sp>
        <p:nvSpPr>
          <p:cNvPr id="66" name="Text Box 30"/>
          <p:cNvSpPr txBox="1">
            <a:spLocks noChangeArrowheads="1"/>
          </p:cNvSpPr>
          <p:nvPr/>
        </p:nvSpPr>
        <p:spPr bwMode="auto">
          <a:xfrm>
            <a:off x="3491880" y="4756056"/>
            <a:ext cx="612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lnSpc>
                <a:spcPts val="1200"/>
              </a:lnSpc>
              <a:defRPr/>
            </a:pPr>
            <a:r>
              <a:rPr lang="ru-RU" sz="1200" b="1" dirty="0" smtClean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150</a:t>
            </a:r>
          </a:p>
        </p:txBody>
      </p:sp>
      <p:sp>
        <p:nvSpPr>
          <p:cNvPr id="71" name="Text Box 30"/>
          <p:cNvSpPr txBox="1">
            <a:spLocks noChangeArrowheads="1"/>
          </p:cNvSpPr>
          <p:nvPr/>
        </p:nvSpPr>
        <p:spPr bwMode="auto">
          <a:xfrm>
            <a:off x="3491880" y="4999301"/>
            <a:ext cx="612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lnSpc>
                <a:spcPts val="1200"/>
              </a:lnSpc>
              <a:defRPr/>
            </a:pPr>
            <a:r>
              <a:rPr lang="ru-RU" sz="1200" b="1" dirty="0" smtClean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22</a:t>
            </a:r>
          </a:p>
        </p:txBody>
      </p:sp>
      <p:sp>
        <p:nvSpPr>
          <p:cNvPr id="76" name="Text Box 30"/>
          <p:cNvSpPr txBox="1">
            <a:spLocks noChangeArrowheads="1"/>
          </p:cNvSpPr>
          <p:nvPr/>
        </p:nvSpPr>
        <p:spPr bwMode="auto">
          <a:xfrm>
            <a:off x="3491880" y="5242546"/>
            <a:ext cx="612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lnSpc>
                <a:spcPts val="1200"/>
              </a:lnSpc>
              <a:defRPr/>
            </a:pPr>
            <a:r>
              <a:rPr lang="ru-RU" sz="1200" b="1" dirty="0" smtClean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13</a:t>
            </a:r>
          </a:p>
        </p:txBody>
      </p:sp>
      <p:sp>
        <p:nvSpPr>
          <p:cNvPr id="81" name="Text Box 30"/>
          <p:cNvSpPr txBox="1">
            <a:spLocks noChangeArrowheads="1"/>
          </p:cNvSpPr>
          <p:nvPr/>
        </p:nvSpPr>
        <p:spPr bwMode="auto">
          <a:xfrm>
            <a:off x="3491880" y="5485791"/>
            <a:ext cx="612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lnSpc>
                <a:spcPts val="1200"/>
              </a:lnSpc>
              <a:defRPr/>
            </a:pPr>
            <a:r>
              <a:rPr lang="ru-RU" sz="1200" b="1" dirty="0" smtClean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162</a:t>
            </a:r>
          </a:p>
        </p:txBody>
      </p:sp>
      <p:sp>
        <p:nvSpPr>
          <p:cNvPr id="86" name="Text Box 30"/>
          <p:cNvSpPr txBox="1">
            <a:spLocks noChangeArrowheads="1"/>
          </p:cNvSpPr>
          <p:nvPr/>
        </p:nvSpPr>
        <p:spPr bwMode="auto">
          <a:xfrm>
            <a:off x="3491880" y="5729036"/>
            <a:ext cx="612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lnSpc>
                <a:spcPts val="1200"/>
              </a:lnSpc>
              <a:defRPr/>
            </a:pPr>
            <a:r>
              <a:rPr lang="ru-RU" sz="1200" b="1" dirty="0" smtClean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205</a:t>
            </a:r>
          </a:p>
        </p:txBody>
      </p:sp>
      <p:sp>
        <p:nvSpPr>
          <p:cNvPr id="91" name="Text Box 30"/>
          <p:cNvSpPr txBox="1">
            <a:spLocks noChangeArrowheads="1"/>
          </p:cNvSpPr>
          <p:nvPr/>
        </p:nvSpPr>
        <p:spPr bwMode="auto">
          <a:xfrm>
            <a:off x="3491880" y="5972281"/>
            <a:ext cx="612000" cy="216000"/>
          </a:xfrm>
          <a:prstGeom prst="roundRect">
            <a:avLst>
              <a:gd name="adj" fmla="val 12068"/>
            </a:avLst>
          </a:prstGeom>
          <a:solidFill>
            <a:srgbClr val="F29F8E">
              <a:alpha val="49804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lnSpc>
                <a:spcPts val="1200"/>
              </a:lnSpc>
              <a:defRPr/>
            </a:pPr>
            <a:r>
              <a:rPr lang="ru-RU" sz="1200" b="1" dirty="0" smtClean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1110</a:t>
            </a:r>
          </a:p>
        </p:txBody>
      </p:sp>
      <p:sp>
        <p:nvSpPr>
          <p:cNvPr id="96" name="Text Box 30"/>
          <p:cNvSpPr txBox="1">
            <a:spLocks noChangeArrowheads="1"/>
          </p:cNvSpPr>
          <p:nvPr/>
        </p:nvSpPr>
        <p:spPr bwMode="auto">
          <a:xfrm>
            <a:off x="3491880" y="6215522"/>
            <a:ext cx="612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lnSpc>
                <a:spcPts val="1200"/>
              </a:lnSpc>
              <a:defRPr/>
            </a:pPr>
            <a:r>
              <a:rPr lang="ru-RU" sz="1200" b="1" dirty="0" smtClean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522</a:t>
            </a:r>
          </a:p>
        </p:txBody>
      </p:sp>
      <p:sp>
        <p:nvSpPr>
          <p:cNvPr id="17" name="Text Box 30"/>
          <p:cNvSpPr txBox="1">
            <a:spLocks noChangeArrowheads="1"/>
          </p:cNvSpPr>
          <p:nvPr/>
        </p:nvSpPr>
        <p:spPr bwMode="auto">
          <a:xfrm>
            <a:off x="2225810" y="2078040"/>
            <a:ext cx="1080000" cy="468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t" anchorCtr="1"/>
          <a:lstStyle/>
          <a:p>
            <a:pPr algn="ctr">
              <a:lnSpc>
                <a:spcPts val="1000"/>
              </a:lnSpc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2017 г. Факт 1 кв.</a:t>
            </a:r>
          </a:p>
        </p:txBody>
      </p:sp>
      <p:sp>
        <p:nvSpPr>
          <p:cNvPr id="22" name="Text Box 30"/>
          <p:cNvSpPr txBox="1">
            <a:spLocks noChangeArrowheads="1"/>
          </p:cNvSpPr>
          <p:nvPr/>
        </p:nvSpPr>
        <p:spPr bwMode="auto">
          <a:xfrm>
            <a:off x="2411840" y="2566851"/>
            <a:ext cx="720000" cy="216000"/>
          </a:xfrm>
          <a:prstGeom prst="roundRect">
            <a:avLst>
              <a:gd name="adj" fmla="val 12068"/>
            </a:avLst>
          </a:prstGeom>
          <a:solidFill>
            <a:srgbClr val="F29F8E">
              <a:alpha val="49804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lnSpc>
                <a:spcPts val="1200"/>
              </a:lnSpc>
              <a:defRPr/>
            </a:pPr>
            <a:r>
              <a:rPr lang="ru-RU" sz="1200" b="1" dirty="0" smtClean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7</a:t>
            </a:r>
          </a:p>
        </p:txBody>
      </p:sp>
      <p:sp>
        <p:nvSpPr>
          <p:cNvPr id="27" name="Text Box 30"/>
          <p:cNvSpPr txBox="1">
            <a:spLocks noChangeArrowheads="1"/>
          </p:cNvSpPr>
          <p:nvPr/>
        </p:nvSpPr>
        <p:spPr bwMode="auto">
          <a:xfrm>
            <a:off x="2411840" y="2810096"/>
            <a:ext cx="720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lnSpc>
                <a:spcPts val="1200"/>
              </a:lnSpc>
              <a:defRPr/>
            </a:pPr>
            <a:r>
              <a:rPr lang="ru-RU" sz="1200" b="1" dirty="0" smtClean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</a:p>
        </p:txBody>
      </p:sp>
      <p:sp>
        <p:nvSpPr>
          <p:cNvPr id="32" name="Text Box 30"/>
          <p:cNvSpPr txBox="1">
            <a:spLocks noChangeArrowheads="1"/>
          </p:cNvSpPr>
          <p:nvPr/>
        </p:nvSpPr>
        <p:spPr bwMode="auto">
          <a:xfrm>
            <a:off x="2411840" y="3053341"/>
            <a:ext cx="720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lnSpc>
                <a:spcPts val="1200"/>
              </a:lnSpc>
              <a:defRPr/>
            </a:pPr>
            <a:r>
              <a:rPr lang="ru-RU" sz="1200" b="1" dirty="0" smtClean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17</a:t>
            </a:r>
          </a:p>
        </p:txBody>
      </p:sp>
      <p:sp>
        <p:nvSpPr>
          <p:cNvPr id="37" name="Text Box 30"/>
          <p:cNvSpPr txBox="1">
            <a:spLocks noChangeArrowheads="1"/>
          </p:cNvSpPr>
          <p:nvPr/>
        </p:nvSpPr>
        <p:spPr bwMode="auto">
          <a:xfrm>
            <a:off x="2411840" y="3296586"/>
            <a:ext cx="720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lnSpc>
                <a:spcPts val="1200"/>
              </a:lnSpc>
              <a:defRPr/>
            </a:pPr>
            <a:r>
              <a:rPr lang="ru-RU" sz="1200" b="1" dirty="0" smtClean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341</a:t>
            </a:r>
          </a:p>
        </p:txBody>
      </p:sp>
      <p:sp>
        <p:nvSpPr>
          <p:cNvPr id="42" name="Text Box 30"/>
          <p:cNvSpPr txBox="1">
            <a:spLocks noChangeArrowheads="1"/>
          </p:cNvSpPr>
          <p:nvPr/>
        </p:nvSpPr>
        <p:spPr bwMode="auto">
          <a:xfrm>
            <a:off x="2411840" y="3539831"/>
            <a:ext cx="720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lnSpc>
                <a:spcPts val="1200"/>
              </a:lnSpc>
              <a:defRPr/>
            </a:pPr>
            <a:r>
              <a:rPr lang="ru-RU" sz="1200" b="1" dirty="0" smtClean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</a:t>
            </a:r>
          </a:p>
        </p:txBody>
      </p:sp>
      <p:sp>
        <p:nvSpPr>
          <p:cNvPr id="47" name="Text Box 30"/>
          <p:cNvSpPr txBox="1">
            <a:spLocks noChangeArrowheads="1"/>
          </p:cNvSpPr>
          <p:nvPr/>
        </p:nvSpPr>
        <p:spPr bwMode="auto">
          <a:xfrm>
            <a:off x="2411840" y="3783076"/>
            <a:ext cx="720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lnSpc>
                <a:spcPts val="1200"/>
              </a:lnSpc>
              <a:defRPr/>
            </a:pPr>
            <a:r>
              <a:rPr lang="ru-RU" sz="1200" b="1" dirty="0" smtClean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433</a:t>
            </a:r>
          </a:p>
        </p:txBody>
      </p:sp>
      <p:sp>
        <p:nvSpPr>
          <p:cNvPr id="52" name="Text Box 30"/>
          <p:cNvSpPr txBox="1">
            <a:spLocks noChangeArrowheads="1"/>
          </p:cNvSpPr>
          <p:nvPr/>
        </p:nvSpPr>
        <p:spPr bwMode="auto">
          <a:xfrm>
            <a:off x="2411840" y="4026321"/>
            <a:ext cx="720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lnSpc>
                <a:spcPts val="1200"/>
              </a:lnSpc>
              <a:defRPr/>
            </a:pPr>
            <a:r>
              <a:rPr lang="ru-RU" sz="1200" b="1" dirty="0" smtClean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25</a:t>
            </a:r>
          </a:p>
        </p:txBody>
      </p:sp>
      <p:sp>
        <p:nvSpPr>
          <p:cNvPr id="57" name="Text Box 30"/>
          <p:cNvSpPr txBox="1">
            <a:spLocks noChangeArrowheads="1"/>
          </p:cNvSpPr>
          <p:nvPr/>
        </p:nvSpPr>
        <p:spPr bwMode="auto">
          <a:xfrm>
            <a:off x="2411840" y="4269566"/>
            <a:ext cx="720000" cy="216000"/>
          </a:xfrm>
          <a:prstGeom prst="roundRect">
            <a:avLst>
              <a:gd name="adj" fmla="val 12068"/>
            </a:avLst>
          </a:prstGeom>
          <a:solidFill>
            <a:srgbClr val="F29F8E">
              <a:alpha val="49804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lnSpc>
                <a:spcPts val="1200"/>
              </a:lnSpc>
              <a:defRPr/>
            </a:pPr>
            <a:r>
              <a:rPr lang="ru-RU" sz="1200" b="1" dirty="0" smtClean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</a:p>
        </p:txBody>
      </p:sp>
      <p:sp>
        <p:nvSpPr>
          <p:cNvPr id="62" name="Text Box 30"/>
          <p:cNvSpPr txBox="1">
            <a:spLocks noChangeArrowheads="1"/>
          </p:cNvSpPr>
          <p:nvPr/>
        </p:nvSpPr>
        <p:spPr bwMode="auto">
          <a:xfrm>
            <a:off x="2411840" y="4512811"/>
            <a:ext cx="720000" cy="216000"/>
          </a:xfrm>
          <a:prstGeom prst="roundRect">
            <a:avLst>
              <a:gd name="adj" fmla="val 12068"/>
            </a:avLst>
          </a:prstGeom>
          <a:solidFill>
            <a:srgbClr val="F29F8E">
              <a:alpha val="49804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lnSpc>
                <a:spcPts val="1200"/>
              </a:lnSpc>
              <a:defRPr/>
            </a:pPr>
            <a:r>
              <a:rPr lang="ru-RU" sz="1200" b="1" dirty="0" smtClean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</a:p>
        </p:txBody>
      </p:sp>
      <p:sp>
        <p:nvSpPr>
          <p:cNvPr id="67" name="Text Box 30"/>
          <p:cNvSpPr txBox="1">
            <a:spLocks noChangeArrowheads="1"/>
          </p:cNvSpPr>
          <p:nvPr/>
        </p:nvSpPr>
        <p:spPr bwMode="auto">
          <a:xfrm>
            <a:off x="2411840" y="4756056"/>
            <a:ext cx="720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lnSpc>
                <a:spcPts val="1200"/>
              </a:lnSpc>
              <a:defRPr/>
            </a:pPr>
            <a:r>
              <a:rPr lang="ru-RU" sz="1200" b="1" dirty="0" smtClean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343</a:t>
            </a:r>
          </a:p>
        </p:txBody>
      </p:sp>
      <p:sp>
        <p:nvSpPr>
          <p:cNvPr id="72" name="Text Box 30"/>
          <p:cNvSpPr txBox="1">
            <a:spLocks noChangeArrowheads="1"/>
          </p:cNvSpPr>
          <p:nvPr/>
        </p:nvSpPr>
        <p:spPr bwMode="auto">
          <a:xfrm>
            <a:off x="2411840" y="4999301"/>
            <a:ext cx="720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lnSpc>
                <a:spcPts val="1200"/>
              </a:lnSpc>
              <a:defRPr/>
            </a:pPr>
            <a:r>
              <a:rPr lang="ru-RU" sz="1200" b="1" dirty="0" smtClean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24</a:t>
            </a:r>
          </a:p>
        </p:txBody>
      </p:sp>
      <p:sp>
        <p:nvSpPr>
          <p:cNvPr id="77" name="Text Box 30"/>
          <p:cNvSpPr txBox="1">
            <a:spLocks noChangeArrowheads="1"/>
          </p:cNvSpPr>
          <p:nvPr/>
        </p:nvSpPr>
        <p:spPr bwMode="auto">
          <a:xfrm>
            <a:off x="2411840" y="5242546"/>
            <a:ext cx="720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lnSpc>
                <a:spcPts val="1200"/>
              </a:lnSpc>
              <a:defRPr/>
            </a:pPr>
            <a:r>
              <a:rPr lang="ru-RU" sz="1200" b="1" dirty="0" smtClean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</a:t>
            </a:r>
          </a:p>
        </p:txBody>
      </p:sp>
      <p:sp>
        <p:nvSpPr>
          <p:cNvPr id="82" name="Text Box 30"/>
          <p:cNvSpPr txBox="1">
            <a:spLocks noChangeArrowheads="1"/>
          </p:cNvSpPr>
          <p:nvPr/>
        </p:nvSpPr>
        <p:spPr bwMode="auto">
          <a:xfrm>
            <a:off x="2411840" y="5485791"/>
            <a:ext cx="720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lnSpc>
                <a:spcPts val="1200"/>
              </a:lnSpc>
              <a:defRPr/>
            </a:pPr>
            <a:r>
              <a:rPr lang="ru-RU" sz="1200" b="1" dirty="0" smtClean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29</a:t>
            </a:r>
          </a:p>
        </p:txBody>
      </p:sp>
      <p:sp>
        <p:nvSpPr>
          <p:cNvPr id="87" name="Text Box 30"/>
          <p:cNvSpPr txBox="1">
            <a:spLocks noChangeArrowheads="1"/>
          </p:cNvSpPr>
          <p:nvPr/>
        </p:nvSpPr>
        <p:spPr bwMode="auto">
          <a:xfrm>
            <a:off x="2411840" y="5729036"/>
            <a:ext cx="720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lnSpc>
                <a:spcPts val="1200"/>
              </a:lnSpc>
              <a:defRPr/>
            </a:pPr>
            <a:r>
              <a:rPr lang="ru-RU" sz="1200" b="1" dirty="0" smtClean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8</a:t>
            </a:r>
          </a:p>
        </p:txBody>
      </p:sp>
      <p:sp>
        <p:nvSpPr>
          <p:cNvPr id="92" name="Text Box 30"/>
          <p:cNvSpPr txBox="1">
            <a:spLocks noChangeArrowheads="1"/>
          </p:cNvSpPr>
          <p:nvPr/>
        </p:nvSpPr>
        <p:spPr bwMode="auto">
          <a:xfrm>
            <a:off x="2411840" y="5972281"/>
            <a:ext cx="720000" cy="216000"/>
          </a:xfrm>
          <a:prstGeom prst="roundRect">
            <a:avLst>
              <a:gd name="adj" fmla="val 12068"/>
            </a:avLst>
          </a:prstGeom>
          <a:solidFill>
            <a:srgbClr val="F29F8E">
              <a:alpha val="49804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lnSpc>
                <a:spcPts val="1200"/>
              </a:lnSpc>
              <a:defRPr/>
            </a:pPr>
            <a:r>
              <a:rPr lang="ru-RU" sz="1200" b="1" dirty="0" smtClean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</a:t>
            </a:r>
          </a:p>
        </p:txBody>
      </p:sp>
      <p:sp>
        <p:nvSpPr>
          <p:cNvPr id="97" name="Text Box 30"/>
          <p:cNvSpPr txBox="1">
            <a:spLocks noChangeArrowheads="1"/>
          </p:cNvSpPr>
          <p:nvPr/>
        </p:nvSpPr>
        <p:spPr bwMode="auto">
          <a:xfrm>
            <a:off x="2411840" y="6215522"/>
            <a:ext cx="720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lnSpc>
                <a:spcPts val="1200"/>
              </a:lnSpc>
              <a:defRPr/>
            </a:pPr>
            <a:r>
              <a:rPr lang="ru-RU" sz="1200" b="1" dirty="0" smtClean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8</a:t>
            </a:r>
          </a:p>
        </p:txBody>
      </p:sp>
      <p:sp>
        <p:nvSpPr>
          <p:cNvPr id="99" name="Text Box 30"/>
          <p:cNvSpPr txBox="1">
            <a:spLocks noChangeArrowheads="1"/>
          </p:cNvSpPr>
          <p:nvPr/>
        </p:nvSpPr>
        <p:spPr bwMode="auto">
          <a:xfrm>
            <a:off x="363786" y="2566851"/>
            <a:ext cx="1800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lnSpc>
                <a:spcPts val="1200"/>
              </a:lnSpc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г. Аша</a:t>
            </a:r>
          </a:p>
        </p:txBody>
      </p:sp>
      <p:sp>
        <p:nvSpPr>
          <p:cNvPr id="100" name="Text Box 30"/>
          <p:cNvSpPr txBox="1">
            <a:spLocks noChangeArrowheads="1"/>
          </p:cNvSpPr>
          <p:nvPr/>
        </p:nvSpPr>
        <p:spPr bwMode="auto">
          <a:xfrm>
            <a:off x="363786" y="2810096"/>
            <a:ext cx="1800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г. Бакал</a:t>
            </a:r>
          </a:p>
        </p:txBody>
      </p:sp>
      <p:sp>
        <p:nvSpPr>
          <p:cNvPr id="101" name="Text Box 30"/>
          <p:cNvSpPr txBox="1">
            <a:spLocks noChangeArrowheads="1"/>
          </p:cNvSpPr>
          <p:nvPr/>
        </p:nvSpPr>
        <p:spPr bwMode="auto">
          <a:xfrm>
            <a:off x="363786" y="3053341"/>
            <a:ext cx="1800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36000" tIns="36000" rIns="36000" bIns="36000" anchor="ctr" anchorCtr="1"/>
          <a:lstStyle/>
          <a:p>
            <a:pPr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г. Верхний Уфалей</a:t>
            </a:r>
          </a:p>
        </p:txBody>
      </p:sp>
      <p:sp>
        <p:nvSpPr>
          <p:cNvPr id="102" name="Text Box 30"/>
          <p:cNvSpPr txBox="1">
            <a:spLocks noChangeArrowheads="1"/>
          </p:cNvSpPr>
          <p:nvPr/>
        </p:nvSpPr>
        <p:spPr bwMode="auto">
          <a:xfrm>
            <a:off x="363786" y="3296586"/>
            <a:ext cx="1800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г. Златоуст</a:t>
            </a:r>
          </a:p>
        </p:txBody>
      </p:sp>
      <p:sp>
        <p:nvSpPr>
          <p:cNvPr id="103" name="Text Box 30"/>
          <p:cNvSpPr txBox="1">
            <a:spLocks noChangeArrowheads="1"/>
          </p:cNvSpPr>
          <p:nvPr/>
        </p:nvSpPr>
        <p:spPr bwMode="auto">
          <a:xfrm>
            <a:off x="363786" y="3539831"/>
            <a:ext cx="1800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г. Карабаш</a:t>
            </a:r>
          </a:p>
        </p:txBody>
      </p:sp>
      <p:sp>
        <p:nvSpPr>
          <p:cNvPr id="104" name="Text Box 30"/>
          <p:cNvSpPr txBox="1">
            <a:spLocks noChangeArrowheads="1"/>
          </p:cNvSpPr>
          <p:nvPr/>
        </p:nvSpPr>
        <p:spPr bwMode="auto">
          <a:xfrm>
            <a:off x="363786" y="3783076"/>
            <a:ext cx="1800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г. Магнитогорск</a:t>
            </a:r>
          </a:p>
        </p:txBody>
      </p:sp>
      <p:sp>
        <p:nvSpPr>
          <p:cNvPr id="105" name="Text Box 30"/>
          <p:cNvSpPr txBox="1">
            <a:spLocks noChangeArrowheads="1"/>
          </p:cNvSpPr>
          <p:nvPr/>
        </p:nvSpPr>
        <p:spPr bwMode="auto">
          <a:xfrm>
            <a:off x="363786" y="4026321"/>
            <a:ext cx="1800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г. Миасс</a:t>
            </a:r>
          </a:p>
        </p:txBody>
      </p:sp>
      <p:sp>
        <p:nvSpPr>
          <p:cNvPr id="106" name="Text Box 30"/>
          <p:cNvSpPr txBox="1">
            <a:spLocks noChangeArrowheads="1"/>
          </p:cNvSpPr>
          <p:nvPr/>
        </p:nvSpPr>
        <p:spPr bwMode="auto">
          <a:xfrm>
            <a:off x="363786" y="4269566"/>
            <a:ext cx="1800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г. Миньяр</a:t>
            </a:r>
          </a:p>
        </p:txBody>
      </p:sp>
      <p:sp>
        <p:nvSpPr>
          <p:cNvPr id="107" name="Text Box 30"/>
          <p:cNvSpPr txBox="1">
            <a:spLocks noChangeArrowheads="1"/>
          </p:cNvSpPr>
          <p:nvPr/>
        </p:nvSpPr>
        <p:spPr bwMode="auto">
          <a:xfrm>
            <a:off x="363786" y="4512811"/>
            <a:ext cx="1800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г.Нязепетровск</a:t>
            </a:r>
          </a:p>
        </p:txBody>
      </p:sp>
      <p:sp>
        <p:nvSpPr>
          <p:cNvPr id="108" name="Text Box 30"/>
          <p:cNvSpPr txBox="1">
            <a:spLocks noChangeArrowheads="1"/>
          </p:cNvSpPr>
          <p:nvPr/>
        </p:nvSpPr>
        <p:spPr bwMode="auto">
          <a:xfrm>
            <a:off x="363786" y="4756056"/>
            <a:ext cx="1800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г. Озерск</a:t>
            </a:r>
          </a:p>
        </p:txBody>
      </p:sp>
      <p:sp>
        <p:nvSpPr>
          <p:cNvPr id="109" name="Text Box 30"/>
          <p:cNvSpPr txBox="1">
            <a:spLocks noChangeArrowheads="1"/>
          </p:cNvSpPr>
          <p:nvPr/>
        </p:nvSpPr>
        <p:spPr bwMode="auto">
          <a:xfrm>
            <a:off x="363786" y="4999301"/>
            <a:ext cx="1800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г. </a:t>
            </a:r>
            <a:r>
              <a:rPr lang="ru-RU" sz="1200" b="1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Сатка</a:t>
            </a:r>
            <a:endParaRPr lang="ru-RU" sz="1200" b="1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0" name="Text Box 30"/>
          <p:cNvSpPr txBox="1">
            <a:spLocks noChangeArrowheads="1"/>
          </p:cNvSpPr>
          <p:nvPr/>
        </p:nvSpPr>
        <p:spPr bwMode="auto">
          <a:xfrm>
            <a:off x="363786" y="5242546"/>
            <a:ext cx="1800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г. Сим</a:t>
            </a:r>
          </a:p>
        </p:txBody>
      </p:sp>
      <p:sp>
        <p:nvSpPr>
          <p:cNvPr id="111" name="Text Box 30"/>
          <p:cNvSpPr txBox="1">
            <a:spLocks noChangeArrowheads="1"/>
          </p:cNvSpPr>
          <p:nvPr/>
        </p:nvSpPr>
        <p:spPr bwMode="auto">
          <a:xfrm>
            <a:off x="363786" y="5485791"/>
            <a:ext cx="1800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г. </a:t>
            </a:r>
            <a:r>
              <a:rPr lang="ru-RU" sz="1200" b="1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Снежинск</a:t>
            </a:r>
            <a:endParaRPr lang="ru-RU" sz="1200" b="1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2" name="Text Box 30"/>
          <p:cNvSpPr txBox="1">
            <a:spLocks noChangeArrowheads="1"/>
          </p:cNvSpPr>
          <p:nvPr/>
        </p:nvSpPr>
        <p:spPr bwMode="auto">
          <a:xfrm>
            <a:off x="363786" y="5729036"/>
            <a:ext cx="1800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г. Трехгорный</a:t>
            </a:r>
          </a:p>
        </p:txBody>
      </p:sp>
      <p:sp>
        <p:nvSpPr>
          <p:cNvPr id="113" name="Text Box 30"/>
          <p:cNvSpPr txBox="1">
            <a:spLocks noChangeArrowheads="1"/>
          </p:cNvSpPr>
          <p:nvPr/>
        </p:nvSpPr>
        <p:spPr bwMode="auto">
          <a:xfrm>
            <a:off x="363786" y="5972281"/>
            <a:ext cx="1800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г. Усть-Катав</a:t>
            </a:r>
          </a:p>
        </p:txBody>
      </p:sp>
      <p:sp>
        <p:nvSpPr>
          <p:cNvPr id="114" name="Text Box 30"/>
          <p:cNvSpPr txBox="1">
            <a:spLocks noChangeArrowheads="1"/>
          </p:cNvSpPr>
          <p:nvPr/>
        </p:nvSpPr>
        <p:spPr bwMode="auto">
          <a:xfrm>
            <a:off x="363786" y="6215522"/>
            <a:ext cx="1800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lnSpc>
                <a:spcPts val="1200"/>
              </a:lnSpc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г. Чебаркуль</a:t>
            </a:r>
          </a:p>
        </p:txBody>
      </p:sp>
      <p:sp>
        <p:nvSpPr>
          <p:cNvPr id="115" name="Text Box 30"/>
          <p:cNvSpPr txBox="1">
            <a:spLocks noChangeArrowheads="1"/>
          </p:cNvSpPr>
          <p:nvPr/>
        </p:nvSpPr>
        <p:spPr bwMode="auto">
          <a:xfrm>
            <a:off x="363786" y="2071606"/>
            <a:ext cx="1800000" cy="468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lnSpc>
                <a:spcPts val="1200"/>
              </a:lnSpc>
              <a:defRPr/>
            </a:pPr>
            <a:endParaRPr lang="ru-RU" sz="1050" b="1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5" name="Text Box 30"/>
          <p:cNvSpPr txBox="1">
            <a:spLocks noChangeArrowheads="1"/>
          </p:cNvSpPr>
          <p:nvPr/>
        </p:nvSpPr>
        <p:spPr bwMode="auto">
          <a:xfrm>
            <a:off x="5724128" y="6453336"/>
            <a:ext cx="936000" cy="216000"/>
          </a:xfrm>
          <a:prstGeom prst="roundRect">
            <a:avLst>
              <a:gd name="adj" fmla="val 12068"/>
            </a:avLst>
          </a:prstGeom>
          <a:solidFill>
            <a:srgbClr val="CC0000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lnSpc>
                <a:spcPts val="1200"/>
              </a:lnSpc>
              <a:defRPr/>
            </a:pPr>
            <a:r>
              <a:rPr lang="ru-RU" sz="12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15225</a:t>
            </a:r>
          </a:p>
        </p:txBody>
      </p:sp>
      <p:sp>
        <p:nvSpPr>
          <p:cNvPr id="136" name="Text Box 30"/>
          <p:cNvSpPr txBox="1">
            <a:spLocks noChangeArrowheads="1"/>
          </p:cNvSpPr>
          <p:nvPr/>
        </p:nvSpPr>
        <p:spPr bwMode="auto">
          <a:xfrm>
            <a:off x="4572000" y="6453336"/>
            <a:ext cx="576000" cy="216000"/>
          </a:xfrm>
          <a:prstGeom prst="roundRect">
            <a:avLst>
              <a:gd name="adj" fmla="val 12068"/>
            </a:avLst>
          </a:prstGeom>
          <a:solidFill>
            <a:srgbClr val="CC0000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lnSpc>
                <a:spcPts val="1200"/>
              </a:lnSpc>
              <a:defRPr/>
            </a:pPr>
            <a:r>
              <a:rPr lang="ru-RU" sz="12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9087</a:t>
            </a:r>
          </a:p>
        </p:txBody>
      </p:sp>
      <p:sp>
        <p:nvSpPr>
          <p:cNvPr id="137" name="Text Box 30"/>
          <p:cNvSpPr txBox="1">
            <a:spLocks noChangeArrowheads="1"/>
          </p:cNvSpPr>
          <p:nvPr/>
        </p:nvSpPr>
        <p:spPr bwMode="auto">
          <a:xfrm>
            <a:off x="3491880" y="6453336"/>
            <a:ext cx="612000" cy="216000"/>
          </a:xfrm>
          <a:prstGeom prst="roundRect">
            <a:avLst>
              <a:gd name="adj" fmla="val 12068"/>
            </a:avLst>
          </a:prstGeom>
          <a:solidFill>
            <a:srgbClr val="CC0000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lnSpc>
                <a:spcPts val="1200"/>
              </a:lnSpc>
              <a:defRPr/>
            </a:pPr>
            <a:r>
              <a:rPr lang="ru-RU" sz="12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6138</a:t>
            </a:r>
          </a:p>
        </p:txBody>
      </p:sp>
      <p:sp>
        <p:nvSpPr>
          <p:cNvPr id="138" name="Text Box 30"/>
          <p:cNvSpPr txBox="1">
            <a:spLocks noChangeArrowheads="1"/>
          </p:cNvSpPr>
          <p:nvPr/>
        </p:nvSpPr>
        <p:spPr bwMode="auto">
          <a:xfrm>
            <a:off x="2411760" y="6453336"/>
            <a:ext cx="720000" cy="216000"/>
          </a:xfrm>
          <a:prstGeom prst="roundRect">
            <a:avLst>
              <a:gd name="adj" fmla="val 12068"/>
            </a:avLst>
          </a:prstGeom>
          <a:solidFill>
            <a:srgbClr val="CC0000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lnSpc>
                <a:spcPts val="1200"/>
              </a:lnSpc>
              <a:defRPr/>
            </a:pPr>
            <a:r>
              <a:rPr lang="ru-RU" sz="12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1244</a:t>
            </a:r>
          </a:p>
        </p:txBody>
      </p:sp>
      <p:sp>
        <p:nvSpPr>
          <p:cNvPr id="139" name="Text Box 30"/>
          <p:cNvSpPr txBox="1">
            <a:spLocks noChangeArrowheads="1"/>
          </p:cNvSpPr>
          <p:nvPr/>
        </p:nvSpPr>
        <p:spPr bwMode="auto">
          <a:xfrm>
            <a:off x="363786" y="6431844"/>
            <a:ext cx="1800000" cy="216000"/>
          </a:xfrm>
          <a:prstGeom prst="roundRect">
            <a:avLst>
              <a:gd name="adj" fmla="val 12068"/>
            </a:avLst>
          </a:prstGeom>
          <a:solidFill>
            <a:srgbClr val="CC0000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lnSpc>
                <a:spcPts val="1200"/>
              </a:lnSpc>
              <a:defRPr/>
            </a:pPr>
            <a:r>
              <a:rPr lang="ru-RU" sz="12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ВСЕГО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8604448" y="6597352"/>
            <a:ext cx="53955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8CB527C-8FA2-4D04-B93F-48AE431F9560}" type="slidenum">
              <a:rPr lang="ru-RU" sz="900" smtClean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 algn="r"/>
              <a:t>5</a:t>
            </a:fld>
            <a:endParaRPr lang="ru-RU" sz="900" dirty="0">
              <a:solidFill>
                <a:srgbClr val="00006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396028" y="260648"/>
            <a:ext cx="633670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CC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Реализация программ комплексного развития </a:t>
            </a:r>
            <a:br>
              <a:rPr lang="ru-RU" b="1" dirty="0" smtClean="0">
                <a:solidFill>
                  <a:srgbClr val="CC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b="1" dirty="0" smtClean="0">
                <a:solidFill>
                  <a:srgbClr val="CC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моногородов Челябинской области</a:t>
            </a:r>
            <a:endParaRPr lang="ru-RU" b="1" dirty="0">
              <a:solidFill>
                <a:srgbClr val="CC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251520" y="1052736"/>
            <a:ext cx="51125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b="1" dirty="0" smtClean="0">
                <a:solidFill>
                  <a:srgbClr val="CC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Целевые показатели Программ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389186" y="1382296"/>
            <a:ext cx="8388000" cy="0"/>
          </a:xfrm>
          <a:prstGeom prst="line">
            <a:avLst/>
          </a:prstGeom>
          <a:ln w="19050">
            <a:solidFill>
              <a:srgbClr val="A50021"/>
            </a:solidFill>
            <a:prstDash val="sysDot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Box 30"/>
          <p:cNvSpPr txBox="1">
            <a:spLocks noChangeArrowheads="1"/>
          </p:cNvSpPr>
          <p:nvPr/>
        </p:nvSpPr>
        <p:spPr bwMode="auto">
          <a:xfrm>
            <a:off x="363786" y="1484784"/>
            <a:ext cx="4352230" cy="540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/>
          <a:lstStyle/>
          <a:p>
            <a:pPr>
              <a:lnSpc>
                <a:spcPts val="1200"/>
              </a:lnSpc>
              <a:defRPr/>
            </a:pPr>
            <a:r>
              <a:rPr lang="ru-RU" sz="1400" b="1" dirty="0" smtClean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2. Программа «Пять шагов благоустройства повседневности», количество проектов</a:t>
            </a:r>
          </a:p>
        </p:txBody>
      </p:sp>
      <p:sp>
        <p:nvSpPr>
          <p:cNvPr id="16" name="Text Box 30"/>
          <p:cNvSpPr txBox="1">
            <a:spLocks noChangeArrowheads="1"/>
          </p:cNvSpPr>
          <p:nvPr/>
        </p:nvSpPr>
        <p:spPr bwMode="auto">
          <a:xfrm>
            <a:off x="3367834" y="2060848"/>
            <a:ext cx="1348182" cy="468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t" anchorCtr="1"/>
          <a:lstStyle/>
          <a:p>
            <a:pPr algn="ctr">
              <a:lnSpc>
                <a:spcPts val="1000"/>
              </a:lnSpc>
              <a:defRPr/>
            </a:pPr>
            <a:r>
              <a:rPr lang="ru-RU" sz="11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Начата реализация на 15.06.2017 г.</a:t>
            </a:r>
          </a:p>
        </p:txBody>
      </p:sp>
      <p:sp>
        <p:nvSpPr>
          <p:cNvPr id="17" name="Text Box 30"/>
          <p:cNvSpPr txBox="1">
            <a:spLocks noChangeArrowheads="1"/>
          </p:cNvSpPr>
          <p:nvPr/>
        </p:nvSpPr>
        <p:spPr bwMode="auto">
          <a:xfrm>
            <a:off x="2195736" y="2078040"/>
            <a:ext cx="1152128" cy="468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t" anchorCtr="1"/>
          <a:lstStyle/>
          <a:p>
            <a:pPr algn="ctr">
              <a:lnSpc>
                <a:spcPts val="1000"/>
              </a:lnSpc>
              <a:defRPr/>
            </a:pPr>
            <a:r>
              <a:rPr lang="ru-RU" sz="11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План на 01.03.2018г.</a:t>
            </a:r>
          </a:p>
        </p:txBody>
      </p:sp>
      <p:sp>
        <p:nvSpPr>
          <p:cNvPr id="22" name="Text Box 30"/>
          <p:cNvSpPr txBox="1">
            <a:spLocks noChangeArrowheads="1"/>
          </p:cNvSpPr>
          <p:nvPr/>
        </p:nvSpPr>
        <p:spPr bwMode="auto">
          <a:xfrm>
            <a:off x="2411840" y="2566851"/>
            <a:ext cx="720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lnSpc>
                <a:spcPts val="1200"/>
              </a:lnSpc>
              <a:defRPr/>
            </a:pPr>
            <a:r>
              <a:rPr lang="ru-RU" sz="1200" b="1" dirty="0" smtClean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</a:p>
        </p:txBody>
      </p:sp>
      <p:sp>
        <p:nvSpPr>
          <p:cNvPr id="27" name="Text Box 30"/>
          <p:cNvSpPr txBox="1">
            <a:spLocks noChangeArrowheads="1"/>
          </p:cNvSpPr>
          <p:nvPr/>
        </p:nvSpPr>
        <p:spPr bwMode="auto">
          <a:xfrm>
            <a:off x="2411840" y="2810096"/>
            <a:ext cx="720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lnSpc>
                <a:spcPts val="1200"/>
              </a:lnSpc>
              <a:defRPr/>
            </a:pPr>
            <a:r>
              <a:rPr lang="ru-RU" sz="1200" b="1" dirty="0" smtClean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</a:p>
        </p:txBody>
      </p:sp>
      <p:sp>
        <p:nvSpPr>
          <p:cNvPr id="32" name="Text Box 30"/>
          <p:cNvSpPr txBox="1">
            <a:spLocks noChangeArrowheads="1"/>
          </p:cNvSpPr>
          <p:nvPr/>
        </p:nvSpPr>
        <p:spPr bwMode="auto">
          <a:xfrm>
            <a:off x="2411840" y="3053341"/>
            <a:ext cx="720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lnSpc>
                <a:spcPts val="1200"/>
              </a:lnSpc>
              <a:defRPr/>
            </a:pPr>
            <a:r>
              <a:rPr lang="ru-RU" sz="1200" b="1" dirty="0" smtClean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</a:p>
        </p:txBody>
      </p:sp>
      <p:sp>
        <p:nvSpPr>
          <p:cNvPr id="37" name="Text Box 30"/>
          <p:cNvSpPr txBox="1">
            <a:spLocks noChangeArrowheads="1"/>
          </p:cNvSpPr>
          <p:nvPr/>
        </p:nvSpPr>
        <p:spPr bwMode="auto">
          <a:xfrm>
            <a:off x="2411840" y="3296586"/>
            <a:ext cx="720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lnSpc>
                <a:spcPts val="1200"/>
              </a:lnSpc>
              <a:defRPr/>
            </a:pPr>
            <a:r>
              <a:rPr lang="ru-RU" sz="1200" b="1" dirty="0" smtClean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</a:p>
        </p:txBody>
      </p:sp>
      <p:sp>
        <p:nvSpPr>
          <p:cNvPr id="42" name="Text Box 30"/>
          <p:cNvSpPr txBox="1">
            <a:spLocks noChangeArrowheads="1"/>
          </p:cNvSpPr>
          <p:nvPr/>
        </p:nvSpPr>
        <p:spPr bwMode="auto">
          <a:xfrm>
            <a:off x="2411840" y="3539831"/>
            <a:ext cx="720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lnSpc>
                <a:spcPts val="1200"/>
              </a:lnSpc>
              <a:defRPr/>
            </a:pPr>
            <a:r>
              <a:rPr lang="ru-RU" sz="1200" b="1" dirty="0" smtClean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</a:p>
        </p:txBody>
      </p:sp>
      <p:sp>
        <p:nvSpPr>
          <p:cNvPr id="47" name="Text Box 30"/>
          <p:cNvSpPr txBox="1">
            <a:spLocks noChangeArrowheads="1"/>
          </p:cNvSpPr>
          <p:nvPr/>
        </p:nvSpPr>
        <p:spPr bwMode="auto">
          <a:xfrm>
            <a:off x="2411840" y="3783076"/>
            <a:ext cx="720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lnSpc>
                <a:spcPts val="1200"/>
              </a:lnSpc>
              <a:defRPr/>
            </a:pPr>
            <a:r>
              <a:rPr lang="ru-RU" sz="1200" b="1" dirty="0" smtClean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</a:t>
            </a:r>
          </a:p>
        </p:txBody>
      </p:sp>
      <p:sp>
        <p:nvSpPr>
          <p:cNvPr id="52" name="Text Box 30"/>
          <p:cNvSpPr txBox="1">
            <a:spLocks noChangeArrowheads="1"/>
          </p:cNvSpPr>
          <p:nvPr/>
        </p:nvSpPr>
        <p:spPr bwMode="auto">
          <a:xfrm>
            <a:off x="2411840" y="4026321"/>
            <a:ext cx="720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lnSpc>
                <a:spcPts val="1200"/>
              </a:lnSpc>
              <a:defRPr/>
            </a:pPr>
            <a:r>
              <a:rPr lang="ru-RU" sz="1200" b="1" dirty="0" smtClean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</a:t>
            </a:r>
          </a:p>
        </p:txBody>
      </p:sp>
      <p:sp>
        <p:nvSpPr>
          <p:cNvPr id="57" name="Text Box 30"/>
          <p:cNvSpPr txBox="1">
            <a:spLocks noChangeArrowheads="1"/>
          </p:cNvSpPr>
          <p:nvPr/>
        </p:nvSpPr>
        <p:spPr bwMode="auto">
          <a:xfrm>
            <a:off x="2411840" y="4269566"/>
            <a:ext cx="720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lnSpc>
                <a:spcPts val="1200"/>
              </a:lnSpc>
              <a:defRPr/>
            </a:pPr>
            <a:r>
              <a:rPr lang="ru-RU" sz="1200" b="1" dirty="0" smtClean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</a:p>
        </p:txBody>
      </p:sp>
      <p:sp>
        <p:nvSpPr>
          <p:cNvPr id="62" name="Text Box 30"/>
          <p:cNvSpPr txBox="1">
            <a:spLocks noChangeArrowheads="1"/>
          </p:cNvSpPr>
          <p:nvPr/>
        </p:nvSpPr>
        <p:spPr bwMode="auto">
          <a:xfrm>
            <a:off x="2411760" y="4509120"/>
            <a:ext cx="720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lnSpc>
                <a:spcPts val="1200"/>
              </a:lnSpc>
              <a:defRPr/>
            </a:pPr>
            <a:r>
              <a:rPr lang="ru-RU" sz="1200" b="1" dirty="0" smtClean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</a:p>
        </p:txBody>
      </p:sp>
      <p:sp>
        <p:nvSpPr>
          <p:cNvPr id="67" name="Text Box 30"/>
          <p:cNvSpPr txBox="1">
            <a:spLocks noChangeArrowheads="1"/>
          </p:cNvSpPr>
          <p:nvPr/>
        </p:nvSpPr>
        <p:spPr bwMode="auto">
          <a:xfrm>
            <a:off x="2411840" y="4756056"/>
            <a:ext cx="720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lnSpc>
                <a:spcPts val="1200"/>
              </a:lnSpc>
              <a:defRPr/>
            </a:pPr>
            <a:r>
              <a:rPr lang="ru-RU" sz="1200" b="1" dirty="0" smtClean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</a:t>
            </a:r>
          </a:p>
        </p:txBody>
      </p:sp>
      <p:sp>
        <p:nvSpPr>
          <p:cNvPr id="72" name="Text Box 30"/>
          <p:cNvSpPr txBox="1">
            <a:spLocks noChangeArrowheads="1"/>
          </p:cNvSpPr>
          <p:nvPr/>
        </p:nvSpPr>
        <p:spPr bwMode="auto">
          <a:xfrm>
            <a:off x="2411840" y="4999301"/>
            <a:ext cx="720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lnSpc>
                <a:spcPts val="1200"/>
              </a:lnSpc>
              <a:defRPr/>
            </a:pPr>
            <a:r>
              <a:rPr lang="ru-RU" sz="1200" b="1" dirty="0" smtClean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</a:t>
            </a:r>
          </a:p>
        </p:txBody>
      </p:sp>
      <p:sp>
        <p:nvSpPr>
          <p:cNvPr id="77" name="Text Box 30"/>
          <p:cNvSpPr txBox="1">
            <a:spLocks noChangeArrowheads="1"/>
          </p:cNvSpPr>
          <p:nvPr/>
        </p:nvSpPr>
        <p:spPr bwMode="auto">
          <a:xfrm>
            <a:off x="2411840" y="5242546"/>
            <a:ext cx="720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lnSpc>
                <a:spcPts val="1200"/>
              </a:lnSpc>
              <a:defRPr/>
            </a:pPr>
            <a:r>
              <a:rPr lang="ru-RU" sz="1200" b="1" dirty="0" smtClean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</a:p>
        </p:txBody>
      </p:sp>
      <p:sp>
        <p:nvSpPr>
          <p:cNvPr id="82" name="Text Box 30"/>
          <p:cNvSpPr txBox="1">
            <a:spLocks noChangeArrowheads="1"/>
          </p:cNvSpPr>
          <p:nvPr/>
        </p:nvSpPr>
        <p:spPr bwMode="auto">
          <a:xfrm>
            <a:off x="2411840" y="5485791"/>
            <a:ext cx="720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lnSpc>
                <a:spcPts val="1200"/>
              </a:lnSpc>
              <a:defRPr/>
            </a:pPr>
            <a:r>
              <a:rPr lang="ru-RU" sz="1200" b="1" dirty="0" smtClean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</a:t>
            </a:r>
          </a:p>
        </p:txBody>
      </p:sp>
      <p:sp>
        <p:nvSpPr>
          <p:cNvPr id="87" name="Text Box 30"/>
          <p:cNvSpPr txBox="1">
            <a:spLocks noChangeArrowheads="1"/>
          </p:cNvSpPr>
          <p:nvPr/>
        </p:nvSpPr>
        <p:spPr bwMode="auto">
          <a:xfrm>
            <a:off x="2411840" y="5729036"/>
            <a:ext cx="720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lnSpc>
                <a:spcPts val="1200"/>
              </a:lnSpc>
              <a:defRPr/>
            </a:pPr>
            <a:r>
              <a:rPr lang="ru-RU" sz="1200" b="1" dirty="0" smtClean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</a:p>
        </p:txBody>
      </p:sp>
      <p:sp>
        <p:nvSpPr>
          <p:cNvPr id="92" name="Text Box 30"/>
          <p:cNvSpPr txBox="1">
            <a:spLocks noChangeArrowheads="1"/>
          </p:cNvSpPr>
          <p:nvPr/>
        </p:nvSpPr>
        <p:spPr bwMode="auto">
          <a:xfrm>
            <a:off x="2411840" y="5972281"/>
            <a:ext cx="720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lnSpc>
                <a:spcPts val="1200"/>
              </a:lnSpc>
              <a:defRPr/>
            </a:pPr>
            <a:r>
              <a:rPr lang="ru-RU" sz="1200" b="1" dirty="0" smtClean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</a:p>
        </p:txBody>
      </p:sp>
      <p:sp>
        <p:nvSpPr>
          <p:cNvPr id="97" name="Text Box 30"/>
          <p:cNvSpPr txBox="1">
            <a:spLocks noChangeArrowheads="1"/>
          </p:cNvSpPr>
          <p:nvPr/>
        </p:nvSpPr>
        <p:spPr bwMode="auto">
          <a:xfrm>
            <a:off x="2411840" y="6215522"/>
            <a:ext cx="720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lnSpc>
                <a:spcPts val="1200"/>
              </a:lnSpc>
              <a:defRPr/>
            </a:pPr>
            <a:r>
              <a:rPr lang="ru-RU" sz="1200" b="1" dirty="0" smtClean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</a:p>
        </p:txBody>
      </p:sp>
      <p:sp>
        <p:nvSpPr>
          <p:cNvPr id="99" name="Text Box 30"/>
          <p:cNvSpPr txBox="1">
            <a:spLocks noChangeArrowheads="1"/>
          </p:cNvSpPr>
          <p:nvPr/>
        </p:nvSpPr>
        <p:spPr bwMode="auto">
          <a:xfrm>
            <a:off x="363786" y="2566851"/>
            <a:ext cx="1800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lnSpc>
                <a:spcPts val="1200"/>
              </a:lnSpc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г. Аша</a:t>
            </a:r>
          </a:p>
        </p:txBody>
      </p:sp>
      <p:sp>
        <p:nvSpPr>
          <p:cNvPr id="100" name="Text Box 30"/>
          <p:cNvSpPr txBox="1">
            <a:spLocks noChangeArrowheads="1"/>
          </p:cNvSpPr>
          <p:nvPr/>
        </p:nvSpPr>
        <p:spPr bwMode="auto">
          <a:xfrm>
            <a:off x="363786" y="2810096"/>
            <a:ext cx="1800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г. Бакал</a:t>
            </a:r>
          </a:p>
        </p:txBody>
      </p:sp>
      <p:sp>
        <p:nvSpPr>
          <p:cNvPr id="101" name="Text Box 30"/>
          <p:cNvSpPr txBox="1">
            <a:spLocks noChangeArrowheads="1"/>
          </p:cNvSpPr>
          <p:nvPr/>
        </p:nvSpPr>
        <p:spPr bwMode="auto">
          <a:xfrm>
            <a:off x="363786" y="3053341"/>
            <a:ext cx="1800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36000" tIns="36000" rIns="36000" bIns="36000" anchor="ctr" anchorCtr="1"/>
          <a:lstStyle/>
          <a:p>
            <a:pPr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г. Верхний Уфалей</a:t>
            </a:r>
          </a:p>
        </p:txBody>
      </p:sp>
      <p:sp>
        <p:nvSpPr>
          <p:cNvPr id="102" name="Text Box 30"/>
          <p:cNvSpPr txBox="1">
            <a:spLocks noChangeArrowheads="1"/>
          </p:cNvSpPr>
          <p:nvPr/>
        </p:nvSpPr>
        <p:spPr bwMode="auto">
          <a:xfrm>
            <a:off x="363786" y="3296586"/>
            <a:ext cx="1800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г. Златоуст</a:t>
            </a:r>
          </a:p>
        </p:txBody>
      </p:sp>
      <p:sp>
        <p:nvSpPr>
          <p:cNvPr id="103" name="Text Box 30"/>
          <p:cNvSpPr txBox="1">
            <a:spLocks noChangeArrowheads="1"/>
          </p:cNvSpPr>
          <p:nvPr/>
        </p:nvSpPr>
        <p:spPr bwMode="auto">
          <a:xfrm>
            <a:off x="363786" y="3539831"/>
            <a:ext cx="1800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г. Карабаш</a:t>
            </a:r>
          </a:p>
        </p:txBody>
      </p:sp>
      <p:sp>
        <p:nvSpPr>
          <p:cNvPr id="104" name="Text Box 30"/>
          <p:cNvSpPr txBox="1">
            <a:spLocks noChangeArrowheads="1"/>
          </p:cNvSpPr>
          <p:nvPr/>
        </p:nvSpPr>
        <p:spPr bwMode="auto">
          <a:xfrm>
            <a:off x="363786" y="3783076"/>
            <a:ext cx="1800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г. Магнитогорск</a:t>
            </a:r>
          </a:p>
        </p:txBody>
      </p:sp>
      <p:sp>
        <p:nvSpPr>
          <p:cNvPr id="105" name="Text Box 30"/>
          <p:cNvSpPr txBox="1">
            <a:spLocks noChangeArrowheads="1"/>
          </p:cNvSpPr>
          <p:nvPr/>
        </p:nvSpPr>
        <p:spPr bwMode="auto">
          <a:xfrm>
            <a:off x="363786" y="4026321"/>
            <a:ext cx="1800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г. Миасс</a:t>
            </a:r>
          </a:p>
        </p:txBody>
      </p:sp>
      <p:sp>
        <p:nvSpPr>
          <p:cNvPr id="106" name="Text Box 30"/>
          <p:cNvSpPr txBox="1">
            <a:spLocks noChangeArrowheads="1"/>
          </p:cNvSpPr>
          <p:nvPr/>
        </p:nvSpPr>
        <p:spPr bwMode="auto">
          <a:xfrm>
            <a:off x="363786" y="4269566"/>
            <a:ext cx="1800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г. Миньяр</a:t>
            </a:r>
          </a:p>
        </p:txBody>
      </p:sp>
      <p:sp>
        <p:nvSpPr>
          <p:cNvPr id="107" name="Text Box 30"/>
          <p:cNvSpPr txBox="1">
            <a:spLocks noChangeArrowheads="1"/>
          </p:cNvSpPr>
          <p:nvPr/>
        </p:nvSpPr>
        <p:spPr bwMode="auto">
          <a:xfrm>
            <a:off x="363786" y="4512811"/>
            <a:ext cx="1800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г.Нязепетровск</a:t>
            </a:r>
          </a:p>
        </p:txBody>
      </p:sp>
      <p:sp>
        <p:nvSpPr>
          <p:cNvPr id="108" name="Text Box 30"/>
          <p:cNvSpPr txBox="1">
            <a:spLocks noChangeArrowheads="1"/>
          </p:cNvSpPr>
          <p:nvPr/>
        </p:nvSpPr>
        <p:spPr bwMode="auto">
          <a:xfrm>
            <a:off x="363786" y="4756056"/>
            <a:ext cx="1800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г. Озерск</a:t>
            </a:r>
          </a:p>
        </p:txBody>
      </p:sp>
      <p:sp>
        <p:nvSpPr>
          <p:cNvPr id="109" name="Text Box 30"/>
          <p:cNvSpPr txBox="1">
            <a:spLocks noChangeArrowheads="1"/>
          </p:cNvSpPr>
          <p:nvPr/>
        </p:nvSpPr>
        <p:spPr bwMode="auto">
          <a:xfrm>
            <a:off x="363786" y="4999301"/>
            <a:ext cx="1800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г. </a:t>
            </a:r>
            <a:r>
              <a:rPr lang="ru-RU" sz="1200" b="1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Сатка</a:t>
            </a:r>
            <a:endParaRPr lang="ru-RU" sz="1200" b="1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0" name="Text Box 30"/>
          <p:cNvSpPr txBox="1">
            <a:spLocks noChangeArrowheads="1"/>
          </p:cNvSpPr>
          <p:nvPr/>
        </p:nvSpPr>
        <p:spPr bwMode="auto">
          <a:xfrm>
            <a:off x="363786" y="5242546"/>
            <a:ext cx="1800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г. Сим</a:t>
            </a:r>
          </a:p>
        </p:txBody>
      </p:sp>
      <p:sp>
        <p:nvSpPr>
          <p:cNvPr id="111" name="Text Box 30"/>
          <p:cNvSpPr txBox="1">
            <a:spLocks noChangeArrowheads="1"/>
          </p:cNvSpPr>
          <p:nvPr/>
        </p:nvSpPr>
        <p:spPr bwMode="auto">
          <a:xfrm>
            <a:off x="363786" y="5485791"/>
            <a:ext cx="1800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г. </a:t>
            </a:r>
            <a:r>
              <a:rPr lang="ru-RU" sz="1200" b="1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Снежинск</a:t>
            </a:r>
            <a:endParaRPr lang="ru-RU" sz="1200" b="1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2" name="Text Box 30"/>
          <p:cNvSpPr txBox="1">
            <a:spLocks noChangeArrowheads="1"/>
          </p:cNvSpPr>
          <p:nvPr/>
        </p:nvSpPr>
        <p:spPr bwMode="auto">
          <a:xfrm>
            <a:off x="363786" y="5729036"/>
            <a:ext cx="1800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г. Трехгорный</a:t>
            </a:r>
          </a:p>
        </p:txBody>
      </p:sp>
      <p:sp>
        <p:nvSpPr>
          <p:cNvPr id="113" name="Text Box 30"/>
          <p:cNvSpPr txBox="1">
            <a:spLocks noChangeArrowheads="1"/>
          </p:cNvSpPr>
          <p:nvPr/>
        </p:nvSpPr>
        <p:spPr bwMode="auto">
          <a:xfrm>
            <a:off x="363786" y="5972281"/>
            <a:ext cx="1800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г. Усть-Катав</a:t>
            </a:r>
          </a:p>
        </p:txBody>
      </p:sp>
      <p:sp>
        <p:nvSpPr>
          <p:cNvPr id="114" name="Text Box 30"/>
          <p:cNvSpPr txBox="1">
            <a:spLocks noChangeArrowheads="1"/>
          </p:cNvSpPr>
          <p:nvPr/>
        </p:nvSpPr>
        <p:spPr bwMode="auto">
          <a:xfrm>
            <a:off x="363786" y="6215522"/>
            <a:ext cx="1800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lnSpc>
                <a:spcPts val="1200"/>
              </a:lnSpc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г. Чебаркуль</a:t>
            </a:r>
          </a:p>
        </p:txBody>
      </p:sp>
      <p:sp>
        <p:nvSpPr>
          <p:cNvPr id="115" name="Text Box 30"/>
          <p:cNvSpPr txBox="1">
            <a:spLocks noChangeArrowheads="1"/>
          </p:cNvSpPr>
          <p:nvPr/>
        </p:nvSpPr>
        <p:spPr bwMode="auto">
          <a:xfrm>
            <a:off x="363786" y="2071606"/>
            <a:ext cx="1800000" cy="468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lnSpc>
                <a:spcPts val="1200"/>
              </a:lnSpc>
              <a:defRPr/>
            </a:pPr>
            <a:endParaRPr lang="ru-RU" sz="1050" b="1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116" name="Группа 115"/>
          <p:cNvGrpSpPr/>
          <p:nvPr/>
        </p:nvGrpSpPr>
        <p:grpSpPr>
          <a:xfrm>
            <a:off x="3563888" y="2566851"/>
            <a:ext cx="792088" cy="4102485"/>
            <a:chOff x="3491880" y="2566851"/>
            <a:chExt cx="612000" cy="4102485"/>
          </a:xfrm>
        </p:grpSpPr>
        <p:sp>
          <p:nvSpPr>
            <p:cNvPr id="21" name="Text Box 30"/>
            <p:cNvSpPr txBox="1">
              <a:spLocks noChangeArrowheads="1"/>
            </p:cNvSpPr>
            <p:nvPr/>
          </p:nvSpPr>
          <p:spPr bwMode="auto">
            <a:xfrm>
              <a:off x="3491880" y="2566851"/>
              <a:ext cx="612000" cy="216000"/>
            </a:xfrm>
            <a:prstGeom prst="roundRect">
              <a:avLst>
                <a:gd name="adj" fmla="val 12068"/>
              </a:avLst>
            </a:prstGeom>
            <a:solidFill>
              <a:srgbClr val="ABC6D5">
                <a:alpha val="50196"/>
              </a:srgbClr>
            </a:solidFill>
            <a:ln w="19050" algn="ctr">
              <a:noFill/>
              <a:miter lim="800000"/>
              <a:headEnd/>
              <a:tailEnd/>
            </a:ln>
          </p:spPr>
          <p:txBody>
            <a:bodyPr lIns="72000" tIns="36000" rIns="72000" bIns="36000" anchor="ctr" anchorCtr="1"/>
            <a:lstStyle/>
            <a:p>
              <a:pPr algn="ctr">
                <a:lnSpc>
                  <a:spcPts val="1200"/>
                </a:lnSpc>
                <a:defRPr/>
              </a:pPr>
              <a:r>
                <a:rPr lang="ru-RU" sz="1200" b="1" dirty="0" smtClean="0">
                  <a:solidFill>
                    <a:srgbClr val="A5002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3</a:t>
              </a:r>
            </a:p>
          </p:txBody>
        </p:sp>
        <p:sp>
          <p:nvSpPr>
            <p:cNvPr id="26" name="Text Box 30"/>
            <p:cNvSpPr txBox="1">
              <a:spLocks noChangeArrowheads="1"/>
            </p:cNvSpPr>
            <p:nvPr/>
          </p:nvSpPr>
          <p:spPr bwMode="auto">
            <a:xfrm>
              <a:off x="3491880" y="2810096"/>
              <a:ext cx="612000" cy="216000"/>
            </a:xfrm>
            <a:prstGeom prst="roundRect">
              <a:avLst>
                <a:gd name="adj" fmla="val 12068"/>
              </a:avLst>
            </a:prstGeom>
            <a:solidFill>
              <a:srgbClr val="ABC6D5">
                <a:alpha val="50196"/>
              </a:srgbClr>
            </a:solidFill>
            <a:ln w="19050" algn="ctr">
              <a:noFill/>
              <a:miter lim="800000"/>
              <a:headEnd/>
              <a:tailEnd/>
            </a:ln>
          </p:spPr>
          <p:txBody>
            <a:bodyPr lIns="72000" tIns="36000" rIns="72000" bIns="36000" anchor="ctr" anchorCtr="1"/>
            <a:lstStyle/>
            <a:p>
              <a:pPr algn="ctr">
                <a:lnSpc>
                  <a:spcPts val="1200"/>
                </a:lnSpc>
                <a:defRPr/>
              </a:pPr>
              <a:r>
                <a:rPr lang="ru-RU" sz="1200" b="1" dirty="0" smtClean="0">
                  <a:solidFill>
                    <a:srgbClr val="A5002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1</a:t>
              </a:r>
            </a:p>
          </p:txBody>
        </p:sp>
        <p:sp>
          <p:nvSpPr>
            <p:cNvPr id="31" name="Text Box 30"/>
            <p:cNvSpPr txBox="1">
              <a:spLocks noChangeArrowheads="1"/>
            </p:cNvSpPr>
            <p:nvPr/>
          </p:nvSpPr>
          <p:spPr bwMode="auto">
            <a:xfrm>
              <a:off x="3491880" y="3053341"/>
              <a:ext cx="612000" cy="216000"/>
            </a:xfrm>
            <a:prstGeom prst="roundRect">
              <a:avLst>
                <a:gd name="adj" fmla="val 12068"/>
              </a:avLst>
            </a:prstGeom>
            <a:solidFill>
              <a:srgbClr val="ABC6D5">
                <a:alpha val="50196"/>
              </a:srgbClr>
            </a:solidFill>
            <a:ln w="19050" algn="ctr">
              <a:noFill/>
              <a:miter lim="800000"/>
              <a:headEnd/>
              <a:tailEnd/>
            </a:ln>
          </p:spPr>
          <p:txBody>
            <a:bodyPr lIns="72000" tIns="36000" rIns="72000" bIns="36000" anchor="ctr" anchorCtr="1"/>
            <a:lstStyle/>
            <a:p>
              <a:pPr algn="ctr">
                <a:lnSpc>
                  <a:spcPts val="1200"/>
                </a:lnSpc>
                <a:defRPr/>
              </a:pPr>
              <a:r>
                <a:rPr lang="ru-RU" sz="1200" b="1" dirty="0" smtClean="0">
                  <a:solidFill>
                    <a:srgbClr val="A5002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1</a:t>
              </a:r>
            </a:p>
          </p:txBody>
        </p:sp>
        <p:sp>
          <p:nvSpPr>
            <p:cNvPr id="36" name="Text Box 30"/>
            <p:cNvSpPr txBox="1">
              <a:spLocks noChangeArrowheads="1"/>
            </p:cNvSpPr>
            <p:nvPr/>
          </p:nvSpPr>
          <p:spPr bwMode="auto">
            <a:xfrm>
              <a:off x="3491880" y="3296586"/>
              <a:ext cx="612000" cy="216000"/>
            </a:xfrm>
            <a:prstGeom prst="roundRect">
              <a:avLst>
                <a:gd name="adj" fmla="val 12068"/>
              </a:avLst>
            </a:prstGeom>
            <a:solidFill>
              <a:srgbClr val="ABC6D5">
                <a:alpha val="50196"/>
              </a:srgbClr>
            </a:solidFill>
            <a:ln w="19050" algn="ctr">
              <a:noFill/>
              <a:miter lim="800000"/>
              <a:headEnd/>
              <a:tailEnd/>
            </a:ln>
          </p:spPr>
          <p:txBody>
            <a:bodyPr lIns="72000" tIns="36000" rIns="72000" bIns="36000" anchor="ctr" anchorCtr="1"/>
            <a:lstStyle/>
            <a:p>
              <a:pPr algn="ctr">
                <a:lnSpc>
                  <a:spcPts val="1200"/>
                </a:lnSpc>
                <a:defRPr/>
              </a:pPr>
              <a:r>
                <a:rPr lang="ru-RU" sz="1200" b="1" dirty="0" smtClean="0">
                  <a:solidFill>
                    <a:srgbClr val="A5002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4</a:t>
              </a:r>
            </a:p>
          </p:txBody>
        </p:sp>
        <p:sp>
          <p:nvSpPr>
            <p:cNvPr id="41" name="Text Box 30"/>
            <p:cNvSpPr txBox="1">
              <a:spLocks noChangeArrowheads="1"/>
            </p:cNvSpPr>
            <p:nvPr/>
          </p:nvSpPr>
          <p:spPr bwMode="auto">
            <a:xfrm>
              <a:off x="3491880" y="3539831"/>
              <a:ext cx="612000" cy="216000"/>
            </a:xfrm>
            <a:prstGeom prst="roundRect">
              <a:avLst>
                <a:gd name="adj" fmla="val 12068"/>
              </a:avLst>
            </a:prstGeom>
            <a:solidFill>
              <a:srgbClr val="ABC6D5">
                <a:alpha val="50196"/>
              </a:srgbClr>
            </a:solidFill>
            <a:ln w="19050" algn="ctr">
              <a:noFill/>
              <a:miter lim="800000"/>
              <a:headEnd/>
              <a:tailEnd/>
            </a:ln>
          </p:spPr>
          <p:txBody>
            <a:bodyPr lIns="72000" tIns="36000" rIns="72000" bIns="36000" anchor="ctr" anchorCtr="1"/>
            <a:lstStyle/>
            <a:p>
              <a:pPr algn="ctr">
                <a:lnSpc>
                  <a:spcPts val="1200"/>
                </a:lnSpc>
                <a:defRPr/>
              </a:pPr>
              <a:r>
                <a:rPr lang="ru-RU" sz="1200" b="1" dirty="0" smtClean="0">
                  <a:solidFill>
                    <a:srgbClr val="A5002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2</a:t>
              </a:r>
            </a:p>
          </p:txBody>
        </p:sp>
        <p:sp>
          <p:nvSpPr>
            <p:cNvPr id="46" name="Text Box 30"/>
            <p:cNvSpPr txBox="1">
              <a:spLocks noChangeArrowheads="1"/>
            </p:cNvSpPr>
            <p:nvPr/>
          </p:nvSpPr>
          <p:spPr bwMode="auto">
            <a:xfrm>
              <a:off x="3491880" y="3783076"/>
              <a:ext cx="612000" cy="216000"/>
            </a:xfrm>
            <a:prstGeom prst="roundRect">
              <a:avLst>
                <a:gd name="adj" fmla="val 12068"/>
              </a:avLst>
            </a:prstGeom>
            <a:solidFill>
              <a:srgbClr val="ABC6D5">
                <a:alpha val="50196"/>
              </a:srgbClr>
            </a:solidFill>
            <a:ln w="19050" algn="ctr">
              <a:noFill/>
              <a:miter lim="800000"/>
              <a:headEnd/>
              <a:tailEnd/>
            </a:ln>
          </p:spPr>
          <p:txBody>
            <a:bodyPr lIns="72000" tIns="36000" rIns="72000" bIns="36000" anchor="ctr" anchorCtr="1"/>
            <a:lstStyle/>
            <a:p>
              <a:pPr algn="ctr">
                <a:lnSpc>
                  <a:spcPts val="1200"/>
                </a:lnSpc>
                <a:defRPr/>
              </a:pPr>
              <a:r>
                <a:rPr lang="ru-RU" sz="1200" b="1" dirty="0" smtClean="0">
                  <a:solidFill>
                    <a:srgbClr val="A5002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4</a:t>
              </a:r>
            </a:p>
          </p:txBody>
        </p:sp>
        <p:sp>
          <p:nvSpPr>
            <p:cNvPr id="51" name="Text Box 30"/>
            <p:cNvSpPr txBox="1">
              <a:spLocks noChangeArrowheads="1"/>
            </p:cNvSpPr>
            <p:nvPr/>
          </p:nvSpPr>
          <p:spPr bwMode="auto">
            <a:xfrm>
              <a:off x="3491880" y="4026321"/>
              <a:ext cx="612000" cy="216000"/>
            </a:xfrm>
            <a:prstGeom prst="roundRect">
              <a:avLst>
                <a:gd name="adj" fmla="val 12068"/>
              </a:avLst>
            </a:prstGeom>
            <a:solidFill>
              <a:srgbClr val="ABC6D5">
                <a:alpha val="50196"/>
              </a:srgbClr>
            </a:solidFill>
            <a:ln w="19050" algn="ctr">
              <a:noFill/>
              <a:miter lim="800000"/>
              <a:headEnd/>
              <a:tailEnd/>
            </a:ln>
          </p:spPr>
          <p:txBody>
            <a:bodyPr lIns="72000" tIns="36000" rIns="72000" bIns="36000" anchor="ctr" anchorCtr="1"/>
            <a:lstStyle/>
            <a:p>
              <a:pPr algn="ctr">
                <a:lnSpc>
                  <a:spcPts val="1200"/>
                </a:lnSpc>
                <a:defRPr/>
              </a:pPr>
              <a:r>
                <a:rPr lang="ru-RU" sz="1200" b="1" dirty="0" smtClean="0">
                  <a:solidFill>
                    <a:srgbClr val="A5002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0</a:t>
              </a:r>
            </a:p>
          </p:txBody>
        </p:sp>
        <p:sp>
          <p:nvSpPr>
            <p:cNvPr id="56" name="Text Box 30"/>
            <p:cNvSpPr txBox="1">
              <a:spLocks noChangeArrowheads="1"/>
            </p:cNvSpPr>
            <p:nvPr/>
          </p:nvSpPr>
          <p:spPr bwMode="auto">
            <a:xfrm>
              <a:off x="3491880" y="4269566"/>
              <a:ext cx="612000" cy="216000"/>
            </a:xfrm>
            <a:prstGeom prst="roundRect">
              <a:avLst>
                <a:gd name="adj" fmla="val 12068"/>
              </a:avLst>
            </a:prstGeom>
            <a:solidFill>
              <a:srgbClr val="ABC6D5">
                <a:alpha val="50196"/>
              </a:srgbClr>
            </a:solidFill>
            <a:ln w="19050" algn="ctr">
              <a:noFill/>
              <a:miter lim="800000"/>
              <a:headEnd/>
              <a:tailEnd/>
            </a:ln>
          </p:spPr>
          <p:txBody>
            <a:bodyPr lIns="72000" tIns="36000" rIns="72000" bIns="36000" anchor="ctr" anchorCtr="1"/>
            <a:lstStyle/>
            <a:p>
              <a:pPr algn="ctr">
                <a:lnSpc>
                  <a:spcPts val="1200"/>
                </a:lnSpc>
                <a:defRPr/>
              </a:pPr>
              <a:r>
                <a:rPr lang="ru-RU" sz="1200" b="1" dirty="0" smtClean="0">
                  <a:solidFill>
                    <a:srgbClr val="A5002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0</a:t>
              </a:r>
            </a:p>
          </p:txBody>
        </p:sp>
        <p:sp>
          <p:nvSpPr>
            <p:cNvPr id="61" name="Text Box 30"/>
            <p:cNvSpPr txBox="1">
              <a:spLocks noChangeArrowheads="1"/>
            </p:cNvSpPr>
            <p:nvPr/>
          </p:nvSpPr>
          <p:spPr bwMode="auto">
            <a:xfrm>
              <a:off x="3491880" y="4512811"/>
              <a:ext cx="612000" cy="216000"/>
            </a:xfrm>
            <a:prstGeom prst="roundRect">
              <a:avLst>
                <a:gd name="adj" fmla="val 12068"/>
              </a:avLst>
            </a:prstGeom>
            <a:solidFill>
              <a:srgbClr val="ABC6D5">
                <a:alpha val="50196"/>
              </a:srgbClr>
            </a:solidFill>
            <a:ln w="19050" algn="ctr">
              <a:noFill/>
              <a:miter lim="800000"/>
              <a:headEnd/>
              <a:tailEnd/>
            </a:ln>
          </p:spPr>
          <p:txBody>
            <a:bodyPr lIns="72000" tIns="36000" rIns="72000" bIns="36000" anchor="ctr" anchorCtr="1"/>
            <a:lstStyle/>
            <a:p>
              <a:pPr algn="ctr">
                <a:lnSpc>
                  <a:spcPts val="1200"/>
                </a:lnSpc>
                <a:defRPr/>
              </a:pPr>
              <a:r>
                <a:rPr lang="ru-RU" sz="1200" b="1" dirty="0" smtClean="0">
                  <a:solidFill>
                    <a:srgbClr val="A5002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0</a:t>
              </a:r>
            </a:p>
          </p:txBody>
        </p:sp>
        <p:sp>
          <p:nvSpPr>
            <p:cNvPr id="66" name="Text Box 30"/>
            <p:cNvSpPr txBox="1">
              <a:spLocks noChangeArrowheads="1"/>
            </p:cNvSpPr>
            <p:nvPr/>
          </p:nvSpPr>
          <p:spPr bwMode="auto">
            <a:xfrm>
              <a:off x="3491880" y="4756056"/>
              <a:ext cx="612000" cy="216000"/>
            </a:xfrm>
            <a:prstGeom prst="roundRect">
              <a:avLst>
                <a:gd name="adj" fmla="val 12068"/>
              </a:avLst>
            </a:prstGeom>
            <a:solidFill>
              <a:srgbClr val="ABC6D5">
                <a:alpha val="50196"/>
              </a:srgbClr>
            </a:solidFill>
            <a:ln w="19050" algn="ctr">
              <a:noFill/>
              <a:miter lim="800000"/>
              <a:headEnd/>
              <a:tailEnd/>
            </a:ln>
          </p:spPr>
          <p:txBody>
            <a:bodyPr lIns="72000" tIns="36000" rIns="72000" bIns="36000" anchor="ctr" anchorCtr="1"/>
            <a:lstStyle/>
            <a:p>
              <a:pPr algn="ctr">
                <a:lnSpc>
                  <a:spcPts val="1200"/>
                </a:lnSpc>
                <a:defRPr/>
              </a:pPr>
              <a:r>
                <a:rPr lang="ru-RU" sz="1200" b="1" dirty="0" smtClean="0">
                  <a:solidFill>
                    <a:srgbClr val="A5002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1</a:t>
              </a:r>
            </a:p>
          </p:txBody>
        </p:sp>
        <p:sp>
          <p:nvSpPr>
            <p:cNvPr id="71" name="Text Box 30"/>
            <p:cNvSpPr txBox="1">
              <a:spLocks noChangeArrowheads="1"/>
            </p:cNvSpPr>
            <p:nvPr/>
          </p:nvSpPr>
          <p:spPr bwMode="auto">
            <a:xfrm>
              <a:off x="3491880" y="4999301"/>
              <a:ext cx="612000" cy="216000"/>
            </a:xfrm>
            <a:prstGeom prst="roundRect">
              <a:avLst>
                <a:gd name="adj" fmla="val 12068"/>
              </a:avLst>
            </a:prstGeom>
            <a:solidFill>
              <a:srgbClr val="ABC6D5">
                <a:alpha val="50196"/>
              </a:srgbClr>
            </a:solidFill>
            <a:ln w="19050" algn="ctr">
              <a:noFill/>
              <a:miter lim="800000"/>
              <a:headEnd/>
              <a:tailEnd/>
            </a:ln>
          </p:spPr>
          <p:txBody>
            <a:bodyPr lIns="72000" tIns="36000" rIns="72000" bIns="36000" anchor="ctr" anchorCtr="1"/>
            <a:lstStyle/>
            <a:p>
              <a:pPr algn="ctr">
                <a:lnSpc>
                  <a:spcPts val="1200"/>
                </a:lnSpc>
                <a:defRPr/>
              </a:pPr>
              <a:r>
                <a:rPr lang="ru-RU" sz="1200" b="1" dirty="0" smtClean="0">
                  <a:solidFill>
                    <a:srgbClr val="A5002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4</a:t>
              </a:r>
            </a:p>
          </p:txBody>
        </p:sp>
        <p:sp>
          <p:nvSpPr>
            <p:cNvPr id="76" name="Text Box 30"/>
            <p:cNvSpPr txBox="1">
              <a:spLocks noChangeArrowheads="1"/>
            </p:cNvSpPr>
            <p:nvPr/>
          </p:nvSpPr>
          <p:spPr bwMode="auto">
            <a:xfrm>
              <a:off x="3491880" y="5242546"/>
              <a:ext cx="612000" cy="216000"/>
            </a:xfrm>
            <a:prstGeom prst="roundRect">
              <a:avLst>
                <a:gd name="adj" fmla="val 12068"/>
              </a:avLst>
            </a:prstGeom>
            <a:solidFill>
              <a:srgbClr val="ABC6D5">
                <a:alpha val="50196"/>
              </a:srgbClr>
            </a:solidFill>
            <a:ln w="19050" algn="ctr">
              <a:noFill/>
              <a:miter lim="800000"/>
              <a:headEnd/>
              <a:tailEnd/>
            </a:ln>
          </p:spPr>
          <p:txBody>
            <a:bodyPr lIns="72000" tIns="36000" rIns="72000" bIns="36000" anchor="ctr" anchorCtr="1"/>
            <a:lstStyle/>
            <a:p>
              <a:pPr algn="ctr">
                <a:lnSpc>
                  <a:spcPts val="1200"/>
                </a:lnSpc>
                <a:defRPr/>
              </a:pPr>
              <a:r>
                <a:rPr lang="ru-RU" sz="1200" b="1" dirty="0" smtClean="0">
                  <a:solidFill>
                    <a:srgbClr val="A5002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4</a:t>
              </a:r>
            </a:p>
          </p:txBody>
        </p:sp>
        <p:sp>
          <p:nvSpPr>
            <p:cNvPr id="81" name="Text Box 30"/>
            <p:cNvSpPr txBox="1">
              <a:spLocks noChangeArrowheads="1"/>
            </p:cNvSpPr>
            <p:nvPr/>
          </p:nvSpPr>
          <p:spPr bwMode="auto">
            <a:xfrm>
              <a:off x="3491880" y="5485791"/>
              <a:ext cx="612000" cy="216000"/>
            </a:xfrm>
            <a:prstGeom prst="roundRect">
              <a:avLst>
                <a:gd name="adj" fmla="val 12068"/>
              </a:avLst>
            </a:prstGeom>
            <a:solidFill>
              <a:srgbClr val="ABC6D5">
                <a:alpha val="50196"/>
              </a:srgbClr>
            </a:solidFill>
            <a:ln w="19050" algn="ctr">
              <a:noFill/>
              <a:miter lim="800000"/>
              <a:headEnd/>
              <a:tailEnd/>
            </a:ln>
          </p:spPr>
          <p:txBody>
            <a:bodyPr lIns="72000" tIns="36000" rIns="72000" bIns="36000" anchor="ctr" anchorCtr="1"/>
            <a:lstStyle/>
            <a:p>
              <a:pPr algn="ctr">
                <a:lnSpc>
                  <a:spcPts val="1200"/>
                </a:lnSpc>
                <a:defRPr/>
              </a:pPr>
              <a:r>
                <a:rPr lang="ru-RU" sz="1200" b="1" dirty="0" smtClean="0">
                  <a:solidFill>
                    <a:srgbClr val="A5002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3</a:t>
              </a:r>
            </a:p>
          </p:txBody>
        </p:sp>
        <p:sp>
          <p:nvSpPr>
            <p:cNvPr id="86" name="Text Box 30"/>
            <p:cNvSpPr txBox="1">
              <a:spLocks noChangeArrowheads="1"/>
            </p:cNvSpPr>
            <p:nvPr/>
          </p:nvSpPr>
          <p:spPr bwMode="auto">
            <a:xfrm>
              <a:off x="3491880" y="5729036"/>
              <a:ext cx="612000" cy="216000"/>
            </a:xfrm>
            <a:prstGeom prst="roundRect">
              <a:avLst>
                <a:gd name="adj" fmla="val 12068"/>
              </a:avLst>
            </a:prstGeom>
            <a:solidFill>
              <a:srgbClr val="ABC6D5">
                <a:alpha val="50196"/>
              </a:srgbClr>
            </a:solidFill>
            <a:ln w="19050" algn="ctr">
              <a:noFill/>
              <a:miter lim="800000"/>
              <a:headEnd/>
              <a:tailEnd/>
            </a:ln>
          </p:spPr>
          <p:txBody>
            <a:bodyPr lIns="72000" tIns="36000" rIns="72000" bIns="36000" anchor="ctr" anchorCtr="1"/>
            <a:lstStyle/>
            <a:p>
              <a:pPr algn="ctr">
                <a:lnSpc>
                  <a:spcPts val="1200"/>
                </a:lnSpc>
                <a:defRPr/>
              </a:pPr>
              <a:r>
                <a:rPr lang="ru-RU" sz="1200" b="1" dirty="0" smtClean="0">
                  <a:solidFill>
                    <a:srgbClr val="A5002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3</a:t>
              </a:r>
            </a:p>
          </p:txBody>
        </p:sp>
        <p:sp>
          <p:nvSpPr>
            <p:cNvPr id="91" name="Text Box 30"/>
            <p:cNvSpPr txBox="1">
              <a:spLocks noChangeArrowheads="1"/>
            </p:cNvSpPr>
            <p:nvPr/>
          </p:nvSpPr>
          <p:spPr bwMode="auto">
            <a:xfrm>
              <a:off x="3491880" y="5972281"/>
              <a:ext cx="612000" cy="216000"/>
            </a:xfrm>
            <a:prstGeom prst="roundRect">
              <a:avLst>
                <a:gd name="adj" fmla="val 12068"/>
              </a:avLst>
            </a:prstGeom>
            <a:solidFill>
              <a:srgbClr val="ABC6D5">
                <a:alpha val="50196"/>
              </a:srgbClr>
            </a:solidFill>
            <a:ln w="19050" algn="ctr">
              <a:noFill/>
              <a:miter lim="800000"/>
              <a:headEnd/>
              <a:tailEnd/>
            </a:ln>
          </p:spPr>
          <p:txBody>
            <a:bodyPr lIns="72000" tIns="36000" rIns="72000" bIns="36000" anchor="ctr" anchorCtr="1"/>
            <a:lstStyle/>
            <a:p>
              <a:pPr algn="ctr">
                <a:lnSpc>
                  <a:spcPts val="1200"/>
                </a:lnSpc>
                <a:defRPr/>
              </a:pPr>
              <a:r>
                <a:rPr lang="ru-RU" sz="1200" b="1" dirty="0" smtClean="0">
                  <a:solidFill>
                    <a:srgbClr val="A5002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4</a:t>
              </a:r>
            </a:p>
          </p:txBody>
        </p:sp>
        <p:sp>
          <p:nvSpPr>
            <p:cNvPr id="96" name="Text Box 30"/>
            <p:cNvSpPr txBox="1">
              <a:spLocks noChangeArrowheads="1"/>
            </p:cNvSpPr>
            <p:nvPr/>
          </p:nvSpPr>
          <p:spPr bwMode="auto">
            <a:xfrm>
              <a:off x="3491880" y="6215522"/>
              <a:ext cx="612000" cy="216000"/>
            </a:xfrm>
            <a:prstGeom prst="roundRect">
              <a:avLst>
                <a:gd name="adj" fmla="val 12068"/>
              </a:avLst>
            </a:prstGeom>
            <a:solidFill>
              <a:srgbClr val="ABC6D5">
                <a:alpha val="50196"/>
              </a:srgbClr>
            </a:solidFill>
            <a:ln w="19050" algn="ctr">
              <a:noFill/>
              <a:miter lim="800000"/>
              <a:headEnd/>
              <a:tailEnd/>
            </a:ln>
          </p:spPr>
          <p:txBody>
            <a:bodyPr lIns="72000" tIns="36000" rIns="72000" bIns="36000" anchor="ctr" anchorCtr="1"/>
            <a:lstStyle/>
            <a:p>
              <a:pPr algn="ctr">
                <a:lnSpc>
                  <a:spcPts val="1200"/>
                </a:lnSpc>
                <a:defRPr/>
              </a:pPr>
              <a:r>
                <a:rPr lang="ru-RU" sz="1200" b="1" dirty="0" smtClean="0">
                  <a:solidFill>
                    <a:srgbClr val="A5002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1</a:t>
              </a:r>
            </a:p>
          </p:txBody>
        </p:sp>
        <p:sp>
          <p:nvSpPr>
            <p:cNvPr id="137" name="Text Box 30"/>
            <p:cNvSpPr txBox="1">
              <a:spLocks noChangeArrowheads="1"/>
            </p:cNvSpPr>
            <p:nvPr/>
          </p:nvSpPr>
          <p:spPr bwMode="auto">
            <a:xfrm>
              <a:off x="3491880" y="6453336"/>
              <a:ext cx="612000" cy="216000"/>
            </a:xfrm>
            <a:prstGeom prst="roundRect">
              <a:avLst>
                <a:gd name="adj" fmla="val 12068"/>
              </a:avLst>
            </a:prstGeom>
            <a:solidFill>
              <a:srgbClr val="CC0000">
                <a:alpha val="50196"/>
              </a:srgbClr>
            </a:solidFill>
            <a:ln w="19050" algn="ctr">
              <a:noFill/>
              <a:miter lim="800000"/>
              <a:headEnd/>
              <a:tailEnd/>
            </a:ln>
          </p:spPr>
          <p:txBody>
            <a:bodyPr lIns="72000" tIns="36000" rIns="72000" bIns="36000" anchor="ctr" anchorCtr="1"/>
            <a:lstStyle/>
            <a:p>
              <a:pPr algn="ctr">
                <a:lnSpc>
                  <a:spcPts val="1200"/>
                </a:lnSpc>
                <a:defRPr/>
              </a:pPr>
              <a:r>
                <a:rPr lang="ru-RU" sz="1400" b="1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37</a:t>
              </a:r>
            </a:p>
          </p:txBody>
        </p:sp>
      </p:grpSp>
      <p:sp>
        <p:nvSpPr>
          <p:cNvPr id="138" name="Text Box 30"/>
          <p:cNvSpPr txBox="1">
            <a:spLocks noChangeArrowheads="1"/>
          </p:cNvSpPr>
          <p:nvPr/>
        </p:nvSpPr>
        <p:spPr bwMode="auto">
          <a:xfrm>
            <a:off x="2411760" y="6453336"/>
            <a:ext cx="720000" cy="216000"/>
          </a:xfrm>
          <a:prstGeom prst="roundRect">
            <a:avLst>
              <a:gd name="adj" fmla="val 12068"/>
            </a:avLst>
          </a:prstGeom>
          <a:solidFill>
            <a:srgbClr val="CC0000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lnSpc>
                <a:spcPts val="1200"/>
              </a:lnSpc>
              <a:defRPr/>
            </a:pPr>
            <a:r>
              <a:rPr lang="ru-RU" sz="14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47</a:t>
            </a:r>
          </a:p>
        </p:txBody>
      </p:sp>
      <p:sp>
        <p:nvSpPr>
          <p:cNvPr id="139" name="Text Box 30"/>
          <p:cNvSpPr txBox="1">
            <a:spLocks noChangeArrowheads="1"/>
          </p:cNvSpPr>
          <p:nvPr/>
        </p:nvSpPr>
        <p:spPr bwMode="auto">
          <a:xfrm>
            <a:off x="363786" y="6431844"/>
            <a:ext cx="1800000" cy="216000"/>
          </a:xfrm>
          <a:prstGeom prst="roundRect">
            <a:avLst>
              <a:gd name="adj" fmla="val 12068"/>
            </a:avLst>
          </a:prstGeom>
          <a:solidFill>
            <a:srgbClr val="CC0000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lnSpc>
                <a:spcPts val="1200"/>
              </a:lnSpc>
              <a:defRPr/>
            </a:pPr>
            <a:r>
              <a:rPr lang="ru-RU" sz="12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ВСЕГО</a:t>
            </a:r>
          </a:p>
        </p:txBody>
      </p:sp>
      <p:sp>
        <p:nvSpPr>
          <p:cNvPr id="117" name="Text Box 30"/>
          <p:cNvSpPr txBox="1">
            <a:spLocks noChangeArrowheads="1"/>
          </p:cNvSpPr>
          <p:nvPr/>
        </p:nvSpPr>
        <p:spPr bwMode="auto">
          <a:xfrm>
            <a:off x="5076056" y="1484784"/>
            <a:ext cx="3744416" cy="540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/>
          <a:lstStyle/>
          <a:p>
            <a:pPr>
              <a:lnSpc>
                <a:spcPts val="1200"/>
              </a:lnSpc>
              <a:defRPr/>
            </a:pPr>
            <a:r>
              <a:rPr lang="ru-RU" sz="1400" b="1" dirty="0" smtClean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3. Обучение команд, управляющих проектами развития моногородов, число команд </a:t>
            </a:r>
          </a:p>
        </p:txBody>
      </p:sp>
      <p:cxnSp>
        <p:nvCxnSpPr>
          <p:cNvPr id="118" name="Прямая соединительная линия 117"/>
          <p:cNvCxnSpPr/>
          <p:nvPr/>
        </p:nvCxnSpPr>
        <p:spPr>
          <a:xfrm>
            <a:off x="541586" y="1534696"/>
            <a:ext cx="8388000" cy="0"/>
          </a:xfrm>
          <a:prstGeom prst="line">
            <a:avLst/>
          </a:prstGeom>
          <a:ln w="19050">
            <a:solidFill>
              <a:srgbClr val="A50021"/>
            </a:solidFill>
            <a:prstDash val="sysDot"/>
            <a:headEnd type="oval"/>
          </a:ln>
          <a:scene3d>
            <a:camera prst="orthographicFront">
              <a:rot lat="0" lon="540000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Прямая соединительная линия 118"/>
          <p:cNvCxnSpPr/>
          <p:nvPr/>
        </p:nvCxnSpPr>
        <p:spPr>
          <a:xfrm>
            <a:off x="4788024" y="1458000"/>
            <a:ext cx="0" cy="5400000"/>
          </a:xfrm>
          <a:prstGeom prst="line">
            <a:avLst/>
          </a:prstGeom>
          <a:ln w="19050">
            <a:solidFill>
              <a:srgbClr val="A50021"/>
            </a:solidFill>
            <a:prstDash val="sysDot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Text Box 30"/>
          <p:cNvSpPr txBox="1">
            <a:spLocks noChangeArrowheads="1"/>
          </p:cNvSpPr>
          <p:nvPr/>
        </p:nvSpPr>
        <p:spPr bwMode="auto">
          <a:xfrm>
            <a:off x="6444208" y="2420888"/>
            <a:ext cx="1080120" cy="576064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lnSpc>
                <a:spcPts val="1000"/>
              </a:lnSpc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Факт</a:t>
            </a:r>
          </a:p>
          <a:p>
            <a:pPr algn="ctr">
              <a:lnSpc>
                <a:spcPts val="1000"/>
              </a:lnSpc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2016 год</a:t>
            </a:r>
          </a:p>
          <a:p>
            <a:pPr algn="ctr">
              <a:lnSpc>
                <a:spcPts val="1000"/>
              </a:lnSpc>
              <a:defRPr/>
            </a:pPr>
            <a:endParaRPr lang="ru-RU" sz="1400" b="1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3" name="Text Box 30"/>
          <p:cNvSpPr txBox="1">
            <a:spLocks noChangeArrowheads="1"/>
          </p:cNvSpPr>
          <p:nvPr/>
        </p:nvSpPr>
        <p:spPr bwMode="auto">
          <a:xfrm>
            <a:off x="7740352" y="2420888"/>
            <a:ext cx="1224136" cy="576064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lnSpc>
                <a:spcPts val="1000"/>
              </a:lnSpc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Факт </a:t>
            </a:r>
          </a:p>
          <a:p>
            <a:pPr algn="ctr">
              <a:lnSpc>
                <a:spcPts val="1000"/>
              </a:lnSpc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2017 год</a:t>
            </a:r>
          </a:p>
        </p:txBody>
      </p:sp>
      <p:grpSp>
        <p:nvGrpSpPr>
          <p:cNvPr id="125" name="Группа 124"/>
          <p:cNvGrpSpPr/>
          <p:nvPr/>
        </p:nvGrpSpPr>
        <p:grpSpPr>
          <a:xfrm>
            <a:off x="5004048" y="2420888"/>
            <a:ext cx="1152128" cy="1800200"/>
            <a:chOff x="5004048" y="2420888"/>
            <a:chExt cx="1152128" cy="1800200"/>
          </a:xfrm>
        </p:grpSpPr>
        <p:sp>
          <p:nvSpPr>
            <p:cNvPr id="121" name="Text Box 30"/>
            <p:cNvSpPr txBox="1">
              <a:spLocks noChangeArrowheads="1"/>
            </p:cNvSpPr>
            <p:nvPr/>
          </p:nvSpPr>
          <p:spPr bwMode="auto">
            <a:xfrm>
              <a:off x="5004048" y="2420888"/>
              <a:ext cx="1080120" cy="576064"/>
            </a:xfrm>
            <a:prstGeom prst="roundRect">
              <a:avLst>
                <a:gd name="adj" fmla="val 12068"/>
              </a:avLst>
            </a:prstGeom>
            <a:solidFill>
              <a:srgbClr val="ABC6D5">
                <a:alpha val="50196"/>
              </a:srgbClr>
            </a:solidFill>
            <a:ln w="19050" algn="ctr">
              <a:noFill/>
              <a:miter lim="800000"/>
              <a:headEnd/>
              <a:tailEnd/>
            </a:ln>
          </p:spPr>
          <p:txBody>
            <a:bodyPr lIns="72000" tIns="36000" rIns="72000" bIns="36000" anchor="ctr" anchorCtr="1"/>
            <a:lstStyle/>
            <a:p>
              <a:pPr algn="ctr">
                <a:lnSpc>
                  <a:spcPts val="1000"/>
                </a:lnSpc>
                <a:defRPr/>
              </a:pPr>
              <a:r>
                <a:rPr lang="ru-RU" sz="1200" b="1" dirty="0" smtClean="0">
                  <a:solidFill>
                    <a:srgbClr val="00206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План на 2017-2018 год</a:t>
              </a:r>
            </a:p>
          </p:txBody>
        </p:sp>
        <p:sp>
          <p:nvSpPr>
            <p:cNvPr id="124" name="Text Box 30"/>
            <p:cNvSpPr txBox="1">
              <a:spLocks noChangeArrowheads="1"/>
            </p:cNvSpPr>
            <p:nvPr/>
          </p:nvSpPr>
          <p:spPr bwMode="auto">
            <a:xfrm>
              <a:off x="5004048" y="3356992"/>
              <a:ext cx="1152128" cy="864096"/>
            </a:xfrm>
            <a:prstGeom prst="roundRect">
              <a:avLst>
                <a:gd name="adj" fmla="val 4597"/>
              </a:avLst>
            </a:prstGeom>
            <a:solidFill>
              <a:srgbClr val="ABC6D5">
                <a:alpha val="50196"/>
              </a:srgbClr>
            </a:solidFill>
            <a:ln w="19050" algn="ctr">
              <a:noFill/>
              <a:miter lim="800000"/>
              <a:headEnd/>
              <a:tailEnd/>
            </a:ln>
          </p:spPr>
          <p:txBody>
            <a:bodyPr lIns="72000" tIns="36000" rIns="72000" bIns="36000" anchor="t" anchorCtr="0"/>
            <a:lstStyle/>
            <a:p>
              <a:pPr algn="ctr">
                <a:lnSpc>
                  <a:spcPts val="1000"/>
                </a:lnSpc>
                <a:defRPr/>
              </a:pPr>
              <a:endParaRPr lang="ru-RU" sz="1000" b="1" dirty="0" smtClean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pPr algn="ctr">
                <a:lnSpc>
                  <a:spcPts val="1000"/>
                </a:lnSpc>
                <a:defRPr/>
              </a:pPr>
              <a:r>
                <a:rPr lang="ru-RU" sz="1400" b="1" dirty="0" smtClean="0">
                  <a:solidFill>
                    <a:srgbClr val="A5002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16</a:t>
              </a:r>
            </a:p>
            <a:p>
              <a:pPr algn="ctr">
                <a:lnSpc>
                  <a:spcPts val="1000"/>
                </a:lnSpc>
                <a:defRPr/>
              </a:pPr>
              <a:endParaRPr lang="ru-RU" sz="1000" b="1" dirty="0" smtClean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pPr algn="ctr"/>
              <a:endParaRPr lang="ru-RU" sz="10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pPr algn="ctr"/>
              <a:endParaRPr lang="ru-RU" sz="10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pPr algn="ctr">
                <a:lnSpc>
                  <a:spcPts val="1000"/>
                </a:lnSpc>
                <a:defRPr/>
              </a:pPr>
              <a:endParaRPr lang="ru-RU" sz="1000" b="1" dirty="0" smtClean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126" name="Text Box 30"/>
          <p:cNvSpPr txBox="1">
            <a:spLocks noChangeArrowheads="1"/>
          </p:cNvSpPr>
          <p:nvPr/>
        </p:nvSpPr>
        <p:spPr bwMode="auto">
          <a:xfrm>
            <a:off x="6372200" y="3356992"/>
            <a:ext cx="1296000" cy="864096"/>
          </a:xfrm>
          <a:prstGeom prst="roundRect">
            <a:avLst>
              <a:gd name="adj" fmla="val 2937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t" anchorCtr="0"/>
          <a:lstStyle/>
          <a:p>
            <a:pPr algn="ctr">
              <a:lnSpc>
                <a:spcPts val="1000"/>
              </a:lnSpc>
              <a:defRPr/>
            </a:pPr>
            <a:endParaRPr lang="ru-RU" sz="1000" b="1" dirty="0" smtClean="0">
              <a:solidFill>
                <a:srgbClr val="A5002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lnSpc>
                <a:spcPts val="1000"/>
              </a:lnSpc>
              <a:defRPr/>
            </a:pPr>
            <a:r>
              <a:rPr lang="ru-RU" sz="1400" b="1" dirty="0" smtClean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</a:t>
            </a:r>
          </a:p>
          <a:p>
            <a:pPr algn="ctr">
              <a:lnSpc>
                <a:spcPts val="1000"/>
              </a:lnSpc>
              <a:defRPr/>
            </a:pPr>
            <a:endParaRPr lang="ru-RU" sz="1000" b="1" dirty="0" smtClean="0">
              <a:solidFill>
                <a:srgbClr val="A5002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7" name="Text Box 30"/>
          <p:cNvSpPr txBox="1">
            <a:spLocks noChangeArrowheads="1"/>
          </p:cNvSpPr>
          <p:nvPr/>
        </p:nvSpPr>
        <p:spPr bwMode="auto">
          <a:xfrm>
            <a:off x="7812360" y="3356992"/>
            <a:ext cx="1152128" cy="864096"/>
          </a:xfrm>
          <a:prstGeom prst="roundRect">
            <a:avLst>
              <a:gd name="adj" fmla="val 2582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t" anchorCtr="0"/>
          <a:lstStyle/>
          <a:p>
            <a:pPr algn="ctr">
              <a:lnSpc>
                <a:spcPts val="1000"/>
              </a:lnSpc>
              <a:defRPr/>
            </a:pPr>
            <a:endParaRPr lang="ru-RU" sz="1000" b="1" dirty="0" smtClean="0">
              <a:solidFill>
                <a:srgbClr val="A5002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lnSpc>
                <a:spcPts val="1000"/>
              </a:lnSpc>
              <a:defRPr/>
            </a:pPr>
            <a:r>
              <a:rPr lang="ru-RU" sz="1400" b="1" dirty="0" smtClean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11</a:t>
            </a:r>
          </a:p>
          <a:p>
            <a:pPr algn="ctr">
              <a:lnSpc>
                <a:spcPts val="1000"/>
              </a:lnSpc>
              <a:defRPr/>
            </a:pPr>
            <a:endParaRPr lang="ru-RU" sz="1000" b="1" dirty="0" smtClean="0">
              <a:solidFill>
                <a:srgbClr val="A5002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lnSpc>
                <a:spcPts val="1000"/>
              </a:lnSpc>
              <a:defRPr/>
            </a:pPr>
            <a:endParaRPr lang="ru-RU" sz="1000" b="1" dirty="0" smtClean="0">
              <a:solidFill>
                <a:srgbClr val="A5002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lnSpc>
                <a:spcPts val="1000"/>
              </a:lnSpc>
              <a:defRPr/>
            </a:pPr>
            <a:endParaRPr lang="ru-RU" sz="1000" b="1" dirty="0" smtClean="0">
              <a:solidFill>
                <a:srgbClr val="A5002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lnSpc>
                <a:spcPts val="1000"/>
              </a:lnSpc>
              <a:defRPr/>
            </a:pPr>
            <a:endParaRPr lang="ru-RU" sz="1000" b="1" dirty="0" smtClean="0">
              <a:solidFill>
                <a:srgbClr val="A5002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lnSpc>
                <a:spcPts val="1000"/>
              </a:lnSpc>
              <a:defRPr/>
            </a:pPr>
            <a:endParaRPr lang="ru-RU" sz="1000" b="1" dirty="0" smtClean="0">
              <a:solidFill>
                <a:srgbClr val="A5002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lnSpc>
                <a:spcPts val="1000"/>
              </a:lnSpc>
              <a:defRPr/>
            </a:pPr>
            <a:endParaRPr lang="ru-RU" sz="1000" b="1" dirty="0" smtClean="0">
              <a:solidFill>
                <a:srgbClr val="A5002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lnSpc>
                <a:spcPts val="1000"/>
              </a:lnSpc>
              <a:defRPr/>
            </a:pPr>
            <a:endParaRPr lang="ru-RU" sz="1000" b="1" dirty="0" smtClean="0">
              <a:solidFill>
                <a:srgbClr val="A5002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lnSpc>
                <a:spcPts val="1000"/>
              </a:lnSpc>
              <a:defRPr/>
            </a:pPr>
            <a:endParaRPr lang="ru-RU" sz="1000" b="1" dirty="0" smtClean="0">
              <a:solidFill>
                <a:srgbClr val="A5002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lnSpc>
                <a:spcPts val="1000"/>
              </a:lnSpc>
              <a:defRPr/>
            </a:pPr>
            <a:endParaRPr lang="ru-RU" sz="1000" b="1" dirty="0" smtClean="0">
              <a:solidFill>
                <a:srgbClr val="A5002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lnSpc>
                <a:spcPts val="1000"/>
              </a:lnSpc>
              <a:defRPr/>
            </a:pPr>
            <a:endParaRPr lang="ru-RU" sz="1000" b="1" dirty="0" smtClean="0">
              <a:solidFill>
                <a:srgbClr val="A5002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3" name="Text Box 30"/>
          <p:cNvSpPr txBox="1">
            <a:spLocks noChangeArrowheads="1"/>
          </p:cNvSpPr>
          <p:nvPr/>
        </p:nvSpPr>
        <p:spPr bwMode="auto">
          <a:xfrm>
            <a:off x="5004048" y="4653136"/>
            <a:ext cx="3888432" cy="648072"/>
          </a:xfrm>
          <a:prstGeom prst="roundRect">
            <a:avLst>
              <a:gd name="adj" fmla="val 7708"/>
            </a:avLst>
          </a:prstGeom>
          <a:solidFill>
            <a:schemeClr val="accent3">
              <a:lumMod val="40000"/>
              <a:lumOff val="60000"/>
              <a:alpha val="50196"/>
            </a:scheme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/>
          <a:lstStyle/>
          <a:p>
            <a:pPr algn="just">
              <a:buClr>
                <a:srgbClr val="A50021"/>
              </a:buClr>
              <a:defRPr/>
            </a:pPr>
            <a:r>
              <a:rPr lang="ru-RU" sz="1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Прошли обучение команды, управляющие проектами развития </a:t>
            </a:r>
            <a:r>
              <a:rPr lang="ru-RU" sz="14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всех 16 моногородов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1396028" y="260648"/>
            <a:ext cx="633670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CC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Комплексное развитие </a:t>
            </a:r>
            <a:br>
              <a:rPr lang="ru-RU" b="1" dirty="0" smtClean="0">
                <a:solidFill>
                  <a:srgbClr val="CC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b="1" dirty="0" smtClean="0">
                <a:solidFill>
                  <a:srgbClr val="CC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моногородов Челябинской области</a:t>
            </a:r>
            <a:endParaRPr lang="ru-RU" b="1" dirty="0">
              <a:solidFill>
                <a:srgbClr val="CC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51520" y="1124744"/>
            <a:ext cx="8636768" cy="5652152"/>
          </a:xfrm>
          <a:prstGeom prst="roundRect">
            <a:avLst>
              <a:gd name="adj" fmla="val 1103"/>
            </a:avLst>
          </a:prstGeom>
          <a:solidFill>
            <a:srgbClr val="FFFF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251520" y="1089216"/>
            <a:ext cx="576064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b="1" dirty="0" smtClean="0">
                <a:solidFill>
                  <a:srgbClr val="CC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Результаты реализации программы к концу 2018 года</a:t>
            </a: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389186" y="1418776"/>
            <a:ext cx="8388000" cy="0"/>
          </a:xfrm>
          <a:prstGeom prst="line">
            <a:avLst/>
          </a:prstGeom>
          <a:ln w="19050">
            <a:solidFill>
              <a:srgbClr val="A50021"/>
            </a:solidFill>
            <a:prstDash val="sysDot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604448" y="6597352"/>
            <a:ext cx="53955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8CB527C-8FA2-4D04-B93F-48AE431F9560}" type="slidenum">
              <a:rPr lang="ru-RU" sz="900" smtClean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 algn="r"/>
              <a:t>6</a:t>
            </a:fld>
            <a:endParaRPr lang="ru-RU" sz="900" dirty="0">
              <a:solidFill>
                <a:srgbClr val="00006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1063737" y="1412776"/>
            <a:ext cx="273630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400" b="1" dirty="0" smtClean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Ожидаемые</a:t>
            </a:r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5343959" y="1412776"/>
            <a:ext cx="273630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400" b="1" dirty="0" smtClean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Текущее состояние</a:t>
            </a:r>
          </a:p>
        </p:txBody>
      </p:sp>
      <p:grpSp>
        <p:nvGrpSpPr>
          <p:cNvPr id="26" name="Группа 25"/>
          <p:cNvGrpSpPr/>
          <p:nvPr/>
        </p:nvGrpSpPr>
        <p:grpSpPr>
          <a:xfrm>
            <a:off x="507802" y="1628800"/>
            <a:ext cx="8128396" cy="1440160"/>
            <a:chOff x="507802" y="1625010"/>
            <a:chExt cx="8128396" cy="1515958"/>
          </a:xfrm>
        </p:grpSpPr>
        <p:sp>
          <p:nvSpPr>
            <p:cNvPr id="19" name="Text Box 30"/>
            <p:cNvSpPr txBox="1">
              <a:spLocks noChangeArrowheads="1"/>
            </p:cNvSpPr>
            <p:nvPr/>
          </p:nvSpPr>
          <p:spPr bwMode="auto">
            <a:xfrm>
              <a:off x="507802" y="1625010"/>
              <a:ext cx="3848174" cy="1479382"/>
            </a:xfrm>
            <a:prstGeom prst="roundRect">
              <a:avLst>
                <a:gd name="adj" fmla="val 7708"/>
              </a:avLst>
            </a:prstGeom>
            <a:solidFill>
              <a:schemeClr val="accent3">
                <a:lumMod val="40000"/>
                <a:lumOff val="60000"/>
                <a:alpha val="50196"/>
              </a:schemeClr>
            </a:solidFill>
            <a:ln w="19050" algn="ctr">
              <a:noFill/>
              <a:miter lim="800000"/>
              <a:headEnd/>
              <a:tailEnd/>
            </a:ln>
          </p:spPr>
          <p:txBody>
            <a:bodyPr lIns="72000" tIns="36000" rIns="72000" bIns="36000"/>
            <a:lstStyle/>
            <a:p>
              <a:pPr algn="just"/>
              <a:r>
                <a:rPr lang="ru-RU" sz="1300" b="1" dirty="0" smtClean="0">
                  <a:solidFill>
                    <a:srgbClr val="00206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Созданы ТОСЭР в </a:t>
              </a:r>
              <a:r>
                <a:rPr lang="ru-RU" sz="1300" b="1" dirty="0" smtClean="0">
                  <a:solidFill>
                    <a:srgbClr val="CC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4 моногородах</a:t>
              </a:r>
            </a:p>
          </p:txBody>
        </p:sp>
        <p:sp>
          <p:nvSpPr>
            <p:cNvPr id="21" name="Text Box 30"/>
            <p:cNvSpPr txBox="1">
              <a:spLocks noChangeArrowheads="1"/>
            </p:cNvSpPr>
            <p:nvPr/>
          </p:nvSpPr>
          <p:spPr bwMode="auto">
            <a:xfrm>
              <a:off x="4788024" y="1625010"/>
              <a:ext cx="3848174" cy="1515958"/>
            </a:xfrm>
            <a:prstGeom prst="roundRect">
              <a:avLst>
                <a:gd name="adj" fmla="val 7708"/>
              </a:avLst>
            </a:prstGeom>
            <a:solidFill>
              <a:srgbClr val="ABC6D5">
                <a:alpha val="50196"/>
              </a:srgbClr>
            </a:solidFill>
            <a:ln w="19050" algn="ctr">
              <a:noFill/>
              <a:miter lim="800000"/>
              <a:headEnd/>
              <a:tailEnd/>
            </a:ln>
          </p:spPr>
          <p:txBody>
            <a:bodyPr lIns="72000" tIns="36000" rIns="72000" bIns="36000"/>
            <a:lstStyle/>
            <a:p>
              <a:pPr algn="just"/>
              <a:r>
                <a:rPr lang="ru-RU" sz="1300" b="1" dirty="0" smtClean="0">
                  <a:solidFill>
                    <a:srgbClr val="00206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Создан </a:t>
              </a:r>
              <a:r>
                <a:rPr lang="ru-RU" sz="1300" b="1" dirty="0" smtClean="0">
                  <a:solidFill>
                    <a:srgbClr val="CC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ТОСЭР «Бакал»</a:t>
              </a:r>
            </a:p>
            <a:p>
              <a:pPr algn="just"/>
              <a:r>
                <a:rPr lang="ru-RU" sz="1300" dirty="0" smtClean="0">
                  <a:solidFill>
                    <a:srgbClr val="00206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Принято решение о создании ТОСЭР в            г. Верхний Уфалей</a:t>
              </a:r>
            </a:p>
            <a:p>
              <a:pPr algn="just"/>
              <a:r>
                <a:rPr lang="ru-RU" sz="1300" dirty="0" smtClean="0">
                  <a:solidFill>
                    <a:srgbClr val="00206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Постановления Правительства РФ «О создании ТОСЭР» в ЗАТО г. Озерск и             г. Снежинск проходят согласование в ФОИВ.</a:t>
              </a:r>
            </a:p>
            <a:p>
              <a:pPr algn="just"/>
              <a:endParaRPr lang="ru-RU" sz="13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29" name="Группа 28"/>
          <p:cNvGrpSpPr/>
          <p:nvPr/>
        </p:nvGrpSpPr>
        <p:grpSpPr>
          <a:xfrm>
            <a:off x="507802" y="3140968"/>
            <a:ext cx="8128396" cy="1656184"/>
            <a:chOff x="507802" y="3140968"/>
            <a:chExt cx="8128396" cy="1656184"/>
          </a:xfrm>
        </p:grpSpPr>
        <p:sp>
          <p:nvSpPr>
            <p:cNvPr id="22" name="Text Box 30"/>
            <p:cNvSpPr txBox="1">
              <a:spLocks noChangeArrowheads="1"/>
            </p:cNvSpPr>
            <p:nvPr/>
          </p:nvSpPr>
          <p:spPr bwMode="auto">
            <a:xfrm>
              <a:off x="507802" y="3140968"/>
              <a:ext cx="3848174" cy="1656184"/>
            </a:xfrm>
            <a:prstGeom prst="roundRect">
              <a:avLst>
                <a:gd name="adj" fmla="val 7708"/>
              </a:avLst>
            </a:prstGeom>
            <a:solidFill>
              <a:schemeClr val="accent3">
                <a:lumMod val="40000"/>
                <a:lumOff val="60000"/>
                <a:alpha val="50196"/>
              </a:schemeClr>
            </a:solidFill>
            <a:ln w="19050" algn="ctr">
              <a:noFill/>
              <a:miter lim="800000"/>
              <a:headEnd/>
              <a:tailEnd/>
            </a:ln>
          </p:spPr>
          <p:txBody>
            <a:bodyPr lIns="72000" tIns="36000" rIns="72000" bIns="36000"/>
            <a:lstStyle/>
            <a:p>
              <a:pPr algn="just"/>
              <a:r>
                <a:rPr lang="ru-RU" sz="1300" b="1" dirty="0" smtClean="0">
                  <a:solidFill>
                    <a:srgbClr val="00206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При поддержке Фонда развития моногородов построены объекты инфраструктуры </a:t>
              </a:r>
              <a:r>
                <a:rPr lang="ru-RU" sz="1300" b="1" dirty="0" smtClean="0">
                  <a:solidFill>
                    <a:srgbClr val="CC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в 3  моногородах</a:t>
              </a:r>
            </a:p>
          </p:txBody>
        </p:sp>
        <p:sp>
          <p:nvSpPr>
            <p:cNvPr id="24" name="Text Box 30"/>
            <p:cNvSpPr txBox="1">
              <a:spLocks noChangeArrowheads="1"/>
            </p:cNvSpPr>
            <p:nvPr/>
          </p:nvSpPr>
          <p:spPr bwMode="auto">
            <a:xfrm>
              <a:off x="4788024" y="3140968"/>
              <a:ext cx="3848174" cy="1656184"/>
            </a:xfrm>
            <a:prstGeom prst="roundRect">
              <a:avLst>
                <a:gd name="adj" fmla="val 7708"/>
              </a:avLst>
            </a:prstGeom>
            <a:solidFill>
              <a:srgbClr val="ABC6D5">
                <a:alpha val="50196"/>
              </a:srgbClr>
            </a:solidFill>
            <a:ln w="19050" algn="ctr">
              <a:noFill/>
              <a:miter lim="800000"/>
              <a:headEnd/>
              <a:tailEnd/>
            </a:ln>
          </p:spPr>
          <p:txBody>
            <a:bodyPr lIns="72000" tIns="36000" rIns="72000" bIns="36000"/>
            <a:lstStyle/>
            <a:p>
              <a:pPr algn="just"/>
              <a:r>
                <a:rPr lang="ru-RU" sz="1300" b="1" dirty="0" smtClean="0">
                  <a:solidFill>
                    <a:srgbClr val="00206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Подписано </a:t>
              </a:r>
              <a:r>
                <a:rPr lang="ru-RU" sz="1300" b="1" dirty="0" smtClean="0">
                  <a:solidFill>
                    <a:srgbClr val="CC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3 соглашения </a:t>
              </a:r>
              <a:r>
                <a:rPr lang="ru-RU" sz="1300" b="1" dirty="0" smtClean="0">
                  <a:solidFill>
                    <a:srgbClr val="00206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с Фондом </a:t>
              </a:r>
              <a:br>
                <a:rPr lang="ru-RU" sz="1300" b="1" dirty="0" smtClean="0">
                  <a:solidFill>
                    <a:srgbClr val="00206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</a:br>
              <a:r>
                <a:rPr lang="ru-RU" sz="1300" b="1" dirty="0" smtClean="0">
                  <a:solidFill>
                    <a:srgbClr val="00206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о сотрудничестве по развитию моногородов </a:t>
              </a:r>
              <a:r>
                <a:rPr lang="ru-RU" sz="1300" dirty="0" smtClean="0">
                  <a:solidFill>
                    <a:srgbClr val="00206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ru-RU" sz="1300" b="1" dirty="0" smtClean="0">
                  <a:solidFill>
                    <a:srgbClr val="00206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Аша, Усть-Катав, Миасс.</a:t>
              </a:r>
            </a:p>
            <a:p>
              <a:pPr algn="just"/>
              <a:r>
                <a:rPr lang="ru-RU" sz="1300" dirty="0" smtClean="0">
                  <a:solidFill>
                    <a:srgbClr val="00206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Заявки на </a:t>
              </a:r>
              <a:r>
                <a:rPr lang="ru-RU" sz="1300" dirty="0" err="1" smtClean="0">
                  <a:solidFill>
                    <a:srgbClr val="00206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софинансирование</a:t>
              </a:r>
              <a:r>
                <a:rPr lang="ru-RU" sz="1300" dirty="0" smtClean="0">
                  <a:solidFill>
                    <a:srgbClr val="00206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:</a:t>
              </a:r>
            </a:p>
            <a:p>
              <a:pPr algn="just">
                <a:buFontTx/>
                <a:buChar char="-"/>
              </a:pPr>
              <a:r>
                <a:rPr lang="ru-RU" sz="1300" dirty="0" smtClean="0">
                  <a:solidFill>
                    <a:srgbClr val="00206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по г. Усть-Катав будет рассмотрена на наблюдательном совете Фонда </a:t>
              </a:r>
              <a:r>
                <a:rPr lang="ru-RU" sz="1300" smtClean="0">
                  <a:solidFill>
                    <a:srgbClr val="00206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в июле </a:t>
              </a:r>
              <a:r>
                <a:rPr lang="ru-RU" sz="1300" dirty="0" smtClean="0">
                  <a:solidFill>
                    <a:srgbClr val="00206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2017 г.</a:t>
              </a:r>
            </a:p>
            <a:p>
              <a:pPr algn="just">
                <a:buFontTx/>
                <a:buChar char="-"/>
              </a:pPr>
              <a:r>
                <a:rPr lang="ru-RU" sz="1300" dirty="0" smtClean="0">
                  <a:solidFill>
                    <a:srgbClr val="00206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по г. Аша  дорабатывается с учетом замечаний Фонда.</a:t>
              </a:r>
            </a:p>
            <a:p>
              <a:pPr algn="just"/>
              <a:endParaRPr lang="ru-RU" sz="13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pPr algn="just"/>
              <a:endParaRPr lang="ru-RU" sz="13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507802" y="4869160"/>
            <a:ext cx="8128396" cy="648072"/>
            <a:chOff x="507802" y="4725148"/>
            <a:chExt cx="8128396" cy="833236"/>
          </a:xfrm>
        </p:grpSpPr>
        <p:sp>
          <p:nvSpPr>
            <p:cNvPr id="25" name="Text Box 30"/>
            <p:cNvSpPr txBox="1">
              <a:spLocks noChangeArrowheads="1"/>
            </p:cNvSpPr>
            <p:nvPr/>
          </p:nvSpPr>
          <p:spPr bwMode="auto">
            <a:xfrm>
              <a:off x="507802" y="4725148"/>
              <a:ext cx="3848174" cy="833236"/>
            </a:xfrm>
            <a:prstGeom prst="roundRect">
              <a:avLst>
                <a:gd name="adj" fmla="val 7708"/>
              </a:avLst>
            </a:prstGeom>
            <a:solidFill>
              <a:schemeClr val="accent3">
                <a:lumMod val="40000"/>
                <a:lumOff val="60000"/>
                <a:alpha val="50196"/>
              </a:schemeClr>
            </a:solidFill>
            <a:ln w="19050" algn="ctr">
              <a:noFill/>
              <a:miter lim="800000"/>
              <a:headEnd/>
              <a:tailEnd/>
            </a:ln>
          </p:spPr>
          <p:txBody>
            <a:bodyPr lIns="72000" tIns="36000" rIns="72000" bIns="36000"/>
            <a:lstStyle/>
            <a:p>
              <a:pPr algn="just"/>
              <a:r>
                <a:rPr lang="ru-RU" sz="1300" b="1" dirty="0" smtClean="0">
                  <a:solidFill>
                    <a:srgbClr val="00206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Реализуются инвестиционные проекты </a:t>
              </a:r>
              <a:br>
                <a:rPr lang="ru-RU" sz="1300" b="1" dirty="0" smtClean="0">
                  <a:solidFill>
                    <a:srgbClr val="00206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</a:br>
              <a:r>
                <a:rPr lang="ru-RU" sz="1300" b="1" dirty="0" smtClean="0">
                  <a:solidFill>
                    <a:srgbClr val="CC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в 16 моногородах</a:t>
              </a:r>
            </a:p>
          </p:txBody>
        </p:sp>
        <p:sp>
          <p:nvSpPr>
            <p:cNvPr id="27" name="Text Box 30"/>
            <p:cNvSpPr txBox="1">
              <a:spLocks noChangeArrowheads="1"/>
            </p:cNvSpPr>
            <p:nvPr/>
          </p:nvSpPr>
          <p:spPr bwMode="auto">
            <a:xfrm>
              <a:off x="4788024" y="4743228"/>
              <a:ext cx="3848174" cy="815152"/>
            </a:xfrm>
            <a:prstGeom prst="roundRect">
              <a:avLst>
                <a:gd name="adj" fmla="val 7708"/>
              </a:avLst>
            </a:prstGeom>
            <a:solidFill>
              <a:srgbClr val="ABC6D5">
                <a:alpha val="50196"/>
              </a:srgbClr>
            </a:solidFill>
            <a:ln w="19050" algn="ctr">
              <a:noFill/>
              <a:miter lim="800000"/>
              <a:headEnd/>
              <a:tailEnd/>
            </a:ln>
          </p:spPr>
          <p:txBody>
            <a:bodyPr lIns="72000" tIns="36000" rIns="72000" bIns="36000"/>
            <a:lstStyle/>
            <a:p>
              <a:pPr algn="just"/>
              <a:r>
                <a:rPr lang="ru-RU" sz="1300" b="1" dirty="0" smtClean="0">
                  <a:solidFill>
                    <a:srgbClr val="00206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Реализуются инвестиционные проекты </a:t>
              </a:r>
              <a:br>
                <a:rPr lang="ru-RU" sz="1300" b="1" dirty="0" smtClean="0">
                  <a:solidFill>
                    <a:srgbClr val="00206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</a:br>
              <a:r>
                <a:rPr lang="ru-RU" sz="1300" b="1" dirty="0" smtClean="0">
                  <a:solidFill>
                    <a:srgbClr val="CC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в 14 моногородах </a:t>
              </a:r>
              <a:r>
                <a:rPr lang="ru-RU" sz="1300" dirty="0" smtClean="0">
                  <a:solidFill>
                    <a:srgbClr val="00206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(кроме г. Нязепетровск,    г. Сим)</a:t>
              </a:r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507802" y="5589240"/>
            <a:ext cx="8128396" cy="576064"/>
            <a:chOff x="507802" y="5418306"/>
            <a:chExt cx="8128396" cy="746998"/>
          </a:xfrm>
        </p:grpSpPr>
        <p:sp>
          <p:nvSpPr>
            <p:cNvPr id="28" name="Text Box 30"/>
            <p:cNvSpPr txBox="1">
              <a:spLocks noChangeArrowheads="1"/>
            </p:cNvSpPr>
            <p:nvPr/>
          </p:nvSpPr>
          <p:spPr bwMode="auto">
            <a:xfrm>
              <a:off x="507802" y="5445304"/>
              <a:ext cx="3848174" cy="720000"/>
            </a:xfrm>
            <a:prstGeom prst="roundRect">
              <a:avLst>
                <a:gd name="adj" fmla="val 7708"/>
              </a:avLst>
            </a:prstGeom>
            <a:solidFill>
              <a:schemeClr val="accent3">
                <a:lumMod val="40000"/>
                <a:lumOff val="60000"/>
                <a:alpha val="50196"/>
              </a:schemeClr>
            </a:solidFill>
            <a:ln w="19050" algn="ctr">
              <a:noFill/>
              <a:miter lim="800000"/>
              <a:headEnd/>
              <a:tailEnd/>
            </a:ln>
          </p:spPr>
          <p:txBody>
            <a:bodyPr lIns="72000" tIns="36000" rIns="72000" bIns="36000"/>
            <a:lstStyle/>
            <a:p>
              <a:pPr algn="just"/>
              <a:r>
                <a:rPr lang="ru-RU" sz="1300" b="1" dirty="0" smtClean="0">
                  <a:solidFill>
                    <a:srgbClr val="00206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Реализуются муниципальные программы поддержки МСП </a:t>
              </a:r>
              <a:r>
                <a:rPr lang="ru-RU" sz="1300" b="1" dirty="0" smtClean="0">
                  <a:solidFill>
                    <a:srgbClr val="CC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в 16 моногородах</a:t>
              </a:r>
            </a:p>
          </p:txBody>
        </p:sp>
        <p:sp>
          <p:nvSpPr>
            <p:cNvPr id="30" name="Text Box 30"/>
            <p:cNvSpPr txBox="1">
              <a:spLocks noChangeArrowheads="1"/>
            </p:cNvSpPr>
            <p:nvPr/>
          </p:nvSpPr>
          <p:spPr bwMode="auto">
            <a:xfrm>
              <a:off x="4788024" y="5418306"/>
              <a:ext cx="3848174" cy="720000"/>
            </a:xfrm>
            <a:prstGeom prst="roundRect">
              <a:avLst>
                <a:gd name="adj" fmla="val 7708"/>
              </a:avLst>
            </a:prstGeom>
            <a:solidFill>
              <a:srgbClr val="ABC6D5">
                <a:alpha val="50196"/>
              </a:srgbClr>
            </a:solidFill>
            <a:ln w="19050" algn="ctr">
              <a:noFill/>
              <a:miter lim="800000"/>
              <a:headEnd/>
              <a:tailEnd/>
            </a:ln>
          </p:spPr>
          <p:txBody>
            <a:bodyPr lIns="72000" tIns="36000" rIns="72000" bIns="36000"/>
            <a:lstStyle/>
            <a:p>
              <a:pPr algn="just"/>
              <a:r>
                <a:rPr lang="ru-RU" sz="1300" b="1" dirty="0" smtClean="0">
                  <a:solidFill>
                    <a:srgbClr val="00206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Реализуется </a:t>
              </a:r>
              <a:r>
                <a:rPr lang="ru-RU" sz="1300" b="1" dirty="0" smtClean="0">
                  <a:solidFill>
                    <a:srgbClr val="CC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13 муниципальных программ </a:t>
              </a:r>
              <a:r>
                <a:rPr lang="ru-RU" sz="1300" b="1" dirty="0" smtClean="0">
                  <a:solidFill>
                    <a:srgbClr val="00206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по развитию МСП (охватывают </a:t>
              </a:r>
              <a:r>
                <a:rPr lang="ru-RU" sz="1300" b="1" dirty="0" smtClean="0">
                  <a:solidFill>
                    <a:srgbClr val="CC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все 16 моногородов</a:t>
              </a:r>
              <a:r>
                <a:rPr lang="ru-RU" sz="1300" b="1" dirty="0" smtClean="0">
                  <a:solidFill>
                    <a:srgbClr val="000066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)</a:t>
              </a:r>
            </a:p>
          </p:txBody>
        </p:sp>
      </p:grpSp>
      <p:sp>
        <p:nvSpPr>
          <p:cNvPr id="31" name="Text Box 30"/>
          <p:cNvSpPr txBox="1">
            <a:spLocks noChangeArrowheads="1"/>
          </p:cNvSpPr>
          <p:nvPr/>
        </p:nvSpPr>
        <p:spPr bwMode="auto">
          <a:xfrm>
            <a:off x="507802" y="6237376"/>
            <a:ext cx="3848174" cy="576000"/>
          </a:xfrm>
          <a:prstGeom prst="roundRect">
            <a:avLst>
              <a:gd name="adj" fmla="val 7708"/>
            </a:avLst>
          </a:prstGeom>
          <a:solidFill>
            <a:schemeClr val="accent3">
              <a:lumMod val="40000"/>
              <a:lumOff val="60000"/>
              <a:alpha val="50196"/>
            </a:scheme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/>
          <a:lstStyle/>
          <a:p>
            <a:pPr algn="just"/>
            <a:r>
              <a:rPr lang="ru-RU" sz="13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Разработаны паспорта программ развития </a:t>
            </a:r>
            <a:r>
              <a:rPr lang="ru-RU" sz="1300" b="1" dirty="0" smtClean="0">
                <a:solidFill>
                  <a:srgbClr val="CC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16 моногородов</a:t>
            </a:r>
          </a:p>
        </p:txBody>
      </p:sp>
      <p:sp>
        <p:nvSpPr>
          <p:cNvPr id="33" name="Text Box 30"/>
          <p:cNvSpPr txBox="1">
            <a:spLocks noChangeArrowheads="1"/>
          </p:cNvSpPr>
          <p:nvPr/>
        </p:nvSpPr>
        <p:spPr bwMode="auto">
          <a:xfrm>
            <a:off x="4788024" y="6237376"/>
            <a:ext cx="3848174" cy="576000"/>
          </a:xfrm>
          <a:prstGeom prst="roundRect">
            <a:avLst>
              <a:gd name="adj" fmla="val 770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/>
          <a:lstStyle/>
          <a:p>
            <a:pPr algn="just"/>
            <a:r>
              <a:rPr lang="ru-RU" sz="13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Разработаны паспорта программ развития </a:t>
            </a:r>
            <a:r>
              <a:rPr lang="ru-RU" sz="1300" b="1" dirty="0" smtClean="0">
                <a:solidFill>
                  <a:srgbClr val="CC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16 моногородов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1396028" y="260648"/>
            <a:ext cx="633670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CC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Комплексное развитие </a:t>
            </a:r>
            <a:br>
              <a:rPr lang="ru-RU" b="1" dirty="0" smtClean="0">
                <a:solidFill>
                  <a:srgbClr val="CC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b="1" dirty="0" smtClean="0">
                <a:solidFill>
                  <a:srgbClr val="CC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моногородов Челябинской области</a:t>
            </a:r>
            <a:endParaRPr lang="ru-RU" b="1" dirty="0">
              <a:solidFill>
                <a:srgbClr val="CC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51520" y="1089216"/>
            <a:ext cx="8636768" cy="5580144"/>
          </a:xfrm>
          <a:prstGeom prst="roundRect">
            <a:avLst>
              <a:gd name="adj" fmla="val 1103"/>
            </a:avLst>
          </a:prstGeom>
          <a:solidFill>
            <a:srgbClr val="FFFF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251520" y="1089216"/>
            <a:ext cx="655272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600" b="1" dirty="0" smtClean="0">
                <a:solidFill>
                  <a:srgbClr val="CC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Результаты реализации программы к концу 2017 года</a:t>
            </a: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389186" y="1418776"/>
            <a:ext cx="8388000" cy="0"/>
          </a:xfrm>
          <a:prstGeom prst="line">
            <a:avLst/>
          </a:prstGeom>
          <a:ln w="19050">
            <a:solidFill>
              <a:srgbClr val="A50021"/>
            </a:solidFill>
            <a:prstDash val="sysDot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604448" y="6597352"/>
            <a:ext cx="53955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8CB527C-8FA2-4D04-B93F-48AE431F9560}" type="slidenum">
              <a:rPr lang="ru-RU" sz="900" smtClean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 algn="r"/>
              <a:t>7</a:t>
            </a:fld>
            <a:endParaRPr lang="ru-RU" sz="900" dirty="0">
              <a:solidFill>
                <a:srgbClr val="00006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2195736" y="2060848"/>
            <a:ext cx="479876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600" b="1" dirty="0" smtClean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 области здравоохранения и образования</a:t>
            </a:r>
          </a:p>
        </p:txBody>
      </p:sp>
      <p:grpSp>
        <p:nvGrpSpPr>
          <p:cNvPr id="23" name="Группа 22"/>
          <p:cNvGrpSpPr/>
          <p:nvPr/>
        </p:nvGrpSpPr>
        <p:grpSpPr>
          <a:xfrm>
            <a:off x="539552" y="2708920"/>
            <a:ext cx="8400106" cy="1080120"/>
            <a:chOff x="369426" y="3395708"/>
            <a:chExt cx="8400106" cy="972000"/>
          </a:xfrm>
        </p:grpSpPr>
        <p:sp>
          <p:nvSpPr>
            <p:cNvPr id="25" name="Text Box 30"/>
            <p:cNvSpPr txBox="1">
              <a:spLocks noChangeArrowheads="1"/>
            </p:cNvSpPr>
            <p:nvPr/>
          </p:nvSpPr>
          <p:spPr bwMode="auto">
            <a:xfrm>
              <a:off x="369426" y="3395708"/>
              <a:ext cx="4032000" cy="972000"/>
            </a:xfrm>
            <a:prstGeom prst="roundRect">
              <a:avLst>
                <a:gd name="adj" fmla="val 7708"/>
              </a:avLst>
            </a:prstGeom>
            <a:solidFill>
              <a:schemeClr val="accent3">
                <a:lumMod val="40000"/>
                <a:lumOff val="60000"/>
                <a:alpha val="50196"/>
              </a:schemeClr>
            </a:solidFill>
            <a:ln w="19050" algn="ctr">
              <a:noFill/>
              <a:miter lim="800000"/>
              <a:headEnd/>
              <a:tailEnd/>
            </a:ln>
          </p:spPr>
          <p:txBody>
            <a:bodyPr lIns="72000" tIns="36000" rIns="72000" bIns="36000"/>
            <a:lstStyle/>
            <a:p>
              <a:pPr algn="just">
                <a:buClr>
                  <a:srgbClr val="A50021"/>
                </a:buClr>
                <a:buFont typeface="Wingdings" pitchFamily="2" charset="2"/>
                <a:buChar char="§"/>
              </a:pPr>
              <a:r>
                <a:rPr lang="ru-RU" sz="1400" b="1" dirty="0" smtClean="0">
                  <a:solidFill>
                    <a:srgbClr val="00206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Установлены квоты на целевой прием специалистов в образовательных  организациях Минздрава России и специалистов с высшим педагогическим образованием</a:t>
              </a:r>
            </a:p>
          </p:txBody>
        </p:sp>
        <p:sp>
          <p:nvSpPr>
            <p:cNvPr id="27" name="Text Box 30"/>
            <p:cNvSpPr txBox="1">
              <a:spLocks noChangeArrowheads="1"/>
            </p:cNvSpPr>
            <p:nvPr/>
          </p:nvSpPr>
          <p:spPr bwMode="auto">
            <a:xfrm>
              <a:off x="4737532" y="3395708"/>
              <a:ext cx="4032000" cy="972000"/>
            </a:xfrm>
            <a:prstGeom prst="roundRect">
              <a:avLst>
                <a:gd name="adj" fmla="val 7708"/>
              </a:avLst>
            </a:prstGeom>
            <a:solidFill>
              <a:srgbClr val="ABC6D5">
                <a:alpha val="50196"/>
              </a:srgbClr>
            </a:solidFill>
            <a:ln w="19050" algn="ctr">
              <a:noFill/>
              <a:miter lim="800000"/>
              <a:headEnd/>
              <a:tailEnd/>
            </a:ln>
          </p:spPr>
          <p:txBody>
            <a:bodyPr lIns="72000" tIns="36000" rIns="72000" bIns="36000"/>
            <a:lstStyle/>
            <a:p>
              <a:pPr algn="just">
                <a:buClr>
                  <a:srgbClr val="A50021"/>
                </a:buClr>
                <a:buFont typeface="Wingdings" pitchFamily="2" charset="2"/>
                <a:buChar char="§"/>
              </a:pPr>
              <a:r>
                <a:rPr lang="ru-RU" sz="1100" b="1" dirty="0" smtClean="0">
                  <a:solidFill>
                    <a:srgbClr val="00206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ru-RU" sz="1400" b="1" dirty="0" smtClean="0">
                  <a:solidFill>
                    <a:srgbClr val="00206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Направлены заявки в Минздрав России и в Минобразования  России на  обучение по 1 кандидату из                    </a:t>
              </a:r>
              <a:r>
                <a:rPr lang="ru-RU" sz="1400" b="1" dirty="0" smtClean="0">
                  <a:solidFill>
                    <a:srgbClr val="CC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16 моногородов </a:t>
              </a:r>
              <a:r>
                <a:rPr lang="ru-RU" sz="1400" b="1" dirty="0" smtClean="0">
                  <a:solidFill>
                    <a:srgbClr val="00206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Челябинской области </a:t>
              </a:r>
              <a:br>
                <a:rPr lang="ru-RU" sz="1400" b="1" dirty="0" smtClean="0">
                  <a:solidFill>
                    <a:srgbClr val="00206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</a:br>
              <a:endParaRPr lang="ru-RU" sz="1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467544" y="4149080"/>
            <a:ext cx="8400106" cy="1008112"/>
            <a:chOff x="369426" y="4462068"/>
            <a:chExt cx="8400106" cy="792000"/>
          </a:xfrm>
        </p:grpSpPr>
        <p:sp>
          <p:nvSpPr>
            <p:cNvPr id="31" name="Text Box 30"/>
            <p:cNvSpPr txBox="1">
              <a:spLocks noChangeArrowheads="1"/>
            </p:cNvSpPr>
            <p:nvPr/>
          </p:nvSpPr>
          <p:spPr bwMode="auto">
            <a:xfrm>
              <a:off x="369426" y="4462068"/>
              <a:ext cx="4032000" cy="792000"/>
            </a:xfrm>
            <a:prstGeom prst="roundRect">
              <a:avLst>
                <a:gd name="adj" fmla="val 7708"/>
              </a:avLst>
            </a:prstGeom>
            <a:solidFill>
              <a:schemeClr val="accent3">
                <a:lumMod val="40000"/>
                <a:lumOff val="60000"/>
                <a:alpha val="50196"/>
              </a:schemeClr>
            </a:solidFill>
            <a:ln w="19050" algn="ctr">
              <a:noFill/>
              <a:miter lim="800000"/>
              <a:headEnd/>
              <a:tailEnd/>
            </a:ln>
          </p:spPr>
          <p:txBody>
            <a:bodyPr lIns="72000" tIns="36000" rIns="72000" bIns="36000"/>
            <a:lstStyle/>
            <a:p>
              <a:pPr algn="just">
                <a:buClr>
                  <a:srgbClr val="A50021"/>
                </a:buClr>
                <a:buFont typeface="Wingdings" pitchFamily="2" charset="2"/>
                <a:buChar char="§"/>
              </a:pPr>
              <a:r>
                <a:rPr lang="ru-RU" sz="1400" b="1" dirty="0" smtClean="0">
                  <a:solidFill>
                    <a:srgbClr val="00206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Медицинские организации обеспечены автомобилями скорой медицинской помощи классов В и С отечественного производства</a:t>
              </a:r>
              <a:endPara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33" name="Text Box 30"/>
            <p:cNvSpPr txBox="1">
              <a:spLocks noChangeArrowheads="1"/>
            </p:cNvSpPr>
            <p:nvPr/>
          </p:nvSpPr>
          <p:spPr bwMode="auto">
            <a:xfrm>
              <a:off x="4737532" y="4462068"/>
              <a:ext cx="4032000" cy="792000"/>
            </a:xfrm>
            <a:prstGeom prst="roundRect">
              <a:avLst>
                <a:gd name="adj" fmla="val 7708"/>
              </a:avLst>
            </a:prstGeom>
            <a:solidFill>
              <a:srgbClr val="ABC6D5">
                <a:alpha val="50196"/>
              </a:srgbClr>
            </a:solidFill>
            <a:ln w="19050" algn="ctr">
              <a:noFill/>
              <a:miter lim="800000"/>
              <a:headEnd/>
              <a:tailEnd/>
            </a:ln>
          </p:spPr>
          <p:txBody>
            <a:bodyPr lIns="72000" tIns="36000" rIns="72000" bIns="36000"/>
            <a:lstStyle/>
            <a:p>
              <a:pPr algn="just">
                <a:buClr>
                  <a:srgbClr val="A50021"/>
                </a:buClr>
                <a:buFont typeface="Wingdings" pitchFamily="2" charset="2"/>
                <a:buChar char="§"/>
              </a:pPr>
              <a:r>
                <a:rPr lang="ru-RU" sz="1400" b="1" dirty="0" smtClean="0">
                  <a:solidFill>
                    <a:srgbClr val="00206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Медицинские организации </a:t>
              </a:r>
              <a:r>
                <a:rPr lang="ru-RU" sz="1400" b="1" dirty="0" smtClean="0">
                  <a:solidFill>
                    <a:srgbClr val="CC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во всех 16 моногородах</a:t>
              </a:r>
              <a:r>
                <a:rPr lang="ru-RU" sz="1400" b="1" dirty="0" smtClean="0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ru-RU" sz="1400" b="1" dirty="0" smtClean="0">
                  <a:solidFill>
                    <a:srgbClr val="00206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Челябинской области будут обеспечены автомобилями скорой медицинской помощи</a:t>
              </a:r>
            </a:p>
          </p:txBody>
        </p:sp>
      </p:grp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1063737" y="1467474"/>
            <a:ext cx="273630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600" b="1" dirty="0" smtClean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Ожидаемые</a:t>
            </a:r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5343959" y="1467474"/>
            <a:ext cx="273630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600" b="1" dirty="0" smtClean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Текущее состояние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8604448" y="6597352"/>
            <a:ext cx="53955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8CB527C-8FA2-4D04-B93F-48AE431F9560}" type="slidenum">
              <a:rPr lang="ru-RU" sz="900" smtClean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 algn="r"/>
              <a:t>8</a:t>
            </a:fld>
            <a:endParaRPr lang="ru-RU" sz="900" dirty="0">
              <a:solidFill>
                <a:srgbClr val="00006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396028" y="260648"/>
            <a:ext cx="633670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CC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Реализация программ комплексного развития </a:t>
            </a:r>
            <a:br>
              <a:rPr lang="ru-RU" b="1" dirty="0" smtClean="0">
                <a:solidFill>
                  <a:srgbClr val="CC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b="1" dirty="0" smtClean="0">
                <a:solidFill>
                  <a:srgbClr val="CC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моногородов Челябинской области</a:t>
            </a:r>
            <a:endParaRPr lang="ru-RU" b="1" dirty="0">
              <a:solidFill>
                <a:srgbClr val="CC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0" y="1170000"/>
            <a:ext cx="8964488" cy="5688000"/>
          </a:xfrm>
          <a:prstGeom prst="roundRect">
            <a:avLst>
              <a:gd name="adj" fmla="val 1103"/>
            </a:avLst>
          </a:prstGeom>
          <a:solidFill>
            <a:srgbClr val="FFFF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251520" y="1052736"/>
            <a:ext cx="61926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b="1" dirty="0" smtClean="0">
                <a:solidFill>
                  <a:srgbClr val="CC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Результаты реализации Программ к концу 2017 года</a:t>
            </a:r>
          </a:p>
          <a:p>
            <a:pPr>
              <a:defRPr/>
            </a:pPr>
            <a:endParaRPr lang="ru-RU" sz="1400" b="1" dirty="0" smtClean="0">
              <a:solidFill>
                <a:srgbClr val="CC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389186" y="1382296"/>
            <a:ext cx="8388000" cy="0"/>
          </a:xfrm>
          <a:prstGeom prst="line">
            <a:avLst/>
          </a:prstGeom>
          <a:ln w="19050">
            <a:solidFill>
              <a:srgbClr val="A50021"/>
            </a:solidFill>
            <a:prstDash val="sysDot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Box 30"/>
          <p:cNvSpPr txBox="1">
            <a:spLocks noChangeArrowheads="1"/>
          </p:cNvSpPr>
          <p:nvPr/>
        </p:nvSpPr>
        <p:spPr bwMode="auto">
          <a:xfrm>
            <a:off x="363786" y="1484784"/>
            <a:ext cx="8168654" cy="540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/>
          <a:lstStyle/>
          <a:p>
            <a:pPr algn="ctr">
              <a:lnSpc>
                <a:spcPts val="1200"/>
              </a:lnSpc>
              <a:defRPr/>
            </a:pPr>
            <a:r>
              <a:rPr lang="ru-RU" sz="1400" b="1" dirty="0" smtClean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 Модернизация (ремонт) зон регистрации и ожидания приема в поликлиниках в 2017 году 	</a:t>
            </a:r>
          </a:p>
          <a:p>
            <a:pPr algn="ctr">
              <a:lnSpc>
                <a:spcPts val="1200"/>
              </a:lnSpc>
              <a:defRPr/>
            </a:pPr>
            <a:endParaRPr lang="ru-RU" sz="1400" b="1" dirty="0" smtClean="0">
              <a:solidFill>
                <a:srgbClr val="A5002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" name="Text Box 30"/>
          <p:cNvSpPr txBox="1">
            <a:spLocks noChangeArrowheads="1"/>
          </p:cNvSpPr>
          <p:nvPr/>
        </p:nvSpPr>
        <p:spPr bwMode="auto">
          <a:xfrm>
            <a:off x="3367834" y="2060848"/>
            <a:ext cx="1996254" cy="468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t" anchorCtr="1"/>
          <a:lstStyle/>
          <a:p>
            <a:pPr algn="ctr">
              <a:lnSpc>
                <a:spcPts val="1000"/>
              </a:lnSpc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Объем финансирования,</a:t>
            </a:r>
          </a:p>
          <a:p>
            <a:pPr algn="ctr">
              <a:lnSpc>
                <a:spcPts val="1000"/>
              </a:lnSpc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тыс. рублей</a:t>
            </a:r>
          </a:p>
        </p:txBody>
      </p:sp>
      <p:sp>
        <p:nvSpPr>
          <p:cNvPr id="17" name="Text Box 30"/>
          <p:cNvSpPr txBox="1">
            <a:spLocks noChangeArrowheads="1"/>
          </p:cNvSpPr>
          <p:nvPr/>
        </p:nvSpPr>
        <p:spPr bwMode="auto">
          <a:xfrm>
            <a:off x="2225810" y="2078040"/>
            <a:ext cx="1080000" cy="468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t" anchorCtr="1"/>
          <a:lstStyle/>
          <a:p>
            <a:pPr algn="ctr">
              <a:lnSpc>
                <a:spcPts val="1000"/>
              </a:lnSpc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Кол-во объектов</a:t>
            </a:r>
          </a:p>
        </p:txBody>
      </p:sp>
      <p:sp>
        <p:nvSpPr>
          <p:cNvPr id="22" name="Text Box 30"/>
          <p:cNvSpPr txBox="1">
            <a:spLocks noChangeArrowheads="1"/>
          </p:cNvSpPr>
          <p:nvPr/>
        </p:nvSpPr>
        <p:spPr bwMode="auto">
          <a:xfrm>
            <a:off x="2411840" y="2566851"/>
            <a:ext cx="720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lnSpc>
                <a:spcPts val="1200"/>
              </a:lnSpc>
              <a:defRPr/>
            </a:pPr>
            <a:r>
              <a:rPr lang="ru-RU" sz="1200" b="1" dirty="0" smtClean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</a:p>
        </p:txBody>
      </p:sp>
      <p:sp>
        <p:nvSpPr>
          <p:cNvPr id="27" name="Text Box 30"/>
          <p:cNvSpPr txBox="1">
            <a:spLocks noChangeArrowheads="1"/>
          </p:cNvSpPr>
          <p:nvPr/>
        </p:nvSpPr>
        <p:spPr bwMode="auto">
          <a:xfrm>
            <a:off x="2411840" y="2810096"/>
            <a:ext cx="720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lnSpc>
                <a:spcPts val="1200"/>
              </a:lnSpc>
              <a:defRPr/>
            </a:pPr>
            <a:r>
              <a:rPr lang="ru-RU" sz="1200" b="1" dirty="0" smtClean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</a:p>
        </p:txBody>
      </p:sp>
      <p:sp>
        <p:nvSpPr>
          <p:cNvPr id="32" name="Text Box 30"/>
          <p:cNvSpPr txBox="1">
            <a:spLocks noChangeArrowheads="1"/>
          </p:cNvSpPr>
          <p:nvPr/>
        </p:nvSpPr>
        <p:spPr bwMode="auto">
          <a:xfrm>
            <a:off x="2411840" y="3053341"/>
            <a:ext cx="720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lnSpc>
                <a:spcPts val="1200"/>
              </a:lnSpc>
              <a:defRPr/>
            </a:pPr>
            <a:r>
              <a:rPr lang="ru-RU" sz="1200" b="1" dirty="0" smtClean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</a:p>
        </p:txBody>
      </p:sp>
      <p:sp>
        <p:nvSpPr>
          <p:cNvPr id="37" name="Text Box 30"/>
          <p:cNvSpPr txBox="1">
            <a:spLocks noChangeArrowheads="1"/>
          </p:cNvSpPr>
          <p:nvPr/>
        </p:nvSpPr>
        <p:spPr bwMode="auto">
          <a:xfrm>
            <a:off x="2411840" y="3296586"/>
            <a:ext cx="720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lnSpc>
                <a:spcPts val="1200"/>
              </a:lnSpc>
              <a:defRPr/>
            </a:pPr>
            <a:r>
              <a:rPr lang="ru-RU" sz="1200" b="1" dirty="0" smtClean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</a:p>
        </p:txBody>
      </p:sp>
      <p:sp>
        <p:nvSpPr>
          <p:cNvPr id="42" name="Text Box 30"/>
          <p:cNvSpPr txBox="1">
            <a:spLocks noChangeArrowheads="1"/>
          </p:cNvSpPr>
          <p:nvPr/>
        </p:nvSpPr>
        <p:spPr bwMode="auto">
          <a:xfrm>
            <a:off x="2411840" y="3539831"/>
            <a:ext cx="720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lnSpc>
                <a:spcPts val="1200"/>
              </a:lnSpc>
              <a:defRPr/>
            </a:pPr>
            <a:r>
              <a:rPr lang="ru-RU" sz="1200" b="1" dirty="0" smtClean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</a:p>
        </p:txBody>
      </p:sp>
      <p:sp>
        <p:nvSpPr>
          <p:cNvPr id="47" name="Text Box 30"/>
          <p:cNvSpPr txBox="1">
            <a:spLocks noChangeArrowheads="1"/>
          </p:cNvSpPr>
          <p:nvPr/>
        </p:nvSpPr>
        <p:spPr bwMode="auto">
          <a:xfrm>
            <a:off x="2411840" y="3783076"/>
            <a:ext cx="720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lnSpc>
                <a:spcPts val="1200"/>
              </a:lnSpc>
              <a:defRPr/>
            </a:pPr>
            <a:r>
              <a:rPr lang="ru-RU" sz="1200" b="1" dirty="0" smtClean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</a:t>
            </a:r>
          </a:p>
        </p:txBody>
      </p:sp>
      <p:sp>
        <p:nvSpPr>
          <p:cNvPr id="52" name="Text Box 30"/>
          <p:cNvSpPr txBox="1">
            <a:spLocks noChangeArrowheads="1"/>
          </p:cNvSpPr>
          <p:nvPr/>
        </p:nvSpPr>
        <p:spPr bwMode="auto">
          <a:xfrm>
            <a:off x="2411840" y="4026321"/>
            <a:ext cx="720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lnSpc>
                <a:spcPts val="1200"/>
              </a:lnSpc>
              <a:defRPr/>
            </a:pPr>
            <a:r>
              <a:rPr lang="ru-RU" sz="1200" b="1" dirty="0" smtClean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</a:p>
        </p:txBody>
      </p:sp>
      <p:sp>
        <p:nvSpPr>
          <p:cNvPr id="57" name="Text Box 30"/>
          <p:cNvSpPr txBox="1">
            <a:spLocks noChangeArrowheads="1"/>
          </p:cNvSpPr>
          <p:nvPr/>
        </p:nvSpPr>
        <p:spPr bwMode="auto">
          <a:xfrm>
            <a:off x="2411840" y="4269566"/>
            <a:ext cx="720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lnSpc>
                <a:spcPts val="1200"/>
              </a:lnSpc>
              <a:defRPr/>
            </a:pPr>
            <a:r>
              <a:rPr lang="ru-RU" sz="1200" b="1" dirty="0" smtClean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</a:p>
        </p:txBody>
      </p:sp>
      <p:sp>
        <p:nvSpPr>
          <p:cNvPr id="62" name="Text Box 30"/>
          <p:cNvSpPr txBox="1">
            <a:spLocks noChangeArrowheads="1"/>
          </p:cNvSpPr>
          <p:nvPr/>
        </p:nvSpPr>
        <p:spPr bwMode="auto">
          <a:xfrm>
            <a:off x="2411840" y="4512811"/>
            <a:ext cx="720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lnSpc>
                <a:spcPts val="1200"/>
              </a:lnSpc>
              <a:defRPr/>
            </a:pPr>
            <a:r>
              <a:rPr lang="ru-RU" sz="1200" b="1" dirty="0" smtClean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</a:p>
        </p:txBody>
      </p:sp>
      <p:sp>
        <p:nvSpPr>
          <p:cNvPr id="67" name="Text Box 30"/>
          <p:cNvSpPr txBox="1">
            <a:spLocks noChangeArrowheads="1"/>
          </p:cNvSpPr>
          <p:nvPr/>
        </p:nvSpPr>
        <p:spPr bwMode="auto">
          <a:xfrm>
            <a:off x="2411840" y="4756056"/>
            <a:ext cx="720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lnSpc>
                <a:spcPts val="1200"/>
              </a:lnSpc>
              <a:defRPr/>
            </a:pPr>
            <a:r>
              <a:rPr lang="ru-RU" sz="1200" b="1" dirty="0" smtClean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</a:p>
        </p:txBody>
      </p:sp>
      <p:sp>
        <p:nvSpPr>
          <p:cNvPr id="72" name="Text Box 30"/>
          <p:cNvSpPr txBox="1">
            <a:spLocks noChangeArrowheads="1"/>
          </p:cNvSpPr>
          <p:nvPr/>
        </p:nvSpPr>
        <p:spPr bwMode="auto">
          <a:xfrm>
            <a:off x="2411840" y="4999301"/>
            <a:ext cx="720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lnSpc>
                <a:spcPts val="1200"/>
              </a:lnSpc>
              <a:defRPr/>
            </a:pPr>
            <a:r>
              <a:rPr lang="ru-RU" sz="1200" b="1" dirty="0" smtClean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</a:p>
        </p:txBody>
      </p:sp>
      <p:sp>
        <p:nvSpPr>
          <p:cNvPr id="77" name="Text Box 30"/>
          <p:cNvSpPr txBox="1">
            <a:spLocks noChangeArrowheads="1"/>
          </p:cNvSpPr>
          <p:nvPr/>
        </p:nvSpPr>
        <p:spPr bwMode="auto">
          <a:xfrm>
            <a:off x="2411840" y="5242546"/>
            <a:ext cx="720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lnSpc>
                <a:spcPts val="1200"/>
              </a:lnSpc>
              <a:defRPr/>
            </a:pPr>
            <a:r>
              <a:rPr lang="ru-RU" sz="1200" b="1" dirty="0" smtClean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</a:p>
        </p:txBody>
      </p:sp>
      <p:sp>
        <p:nvSpPr>
          <p:cNvPr id="82" name="Text Box 30"/>
          <p:cNvSpPr txBox="1">
            <a:spLocks noChangeArrowheads="1"/>
          </p:cNvSpPr>
          <p:nvPr/>
        </p:nvSpPr>
        <p:spPr bwMode="auto">
          <a:xfrm>
            <a:off x="2411840" y="5485791"/>
            <a:ext cx="720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lnSpc>
                <a:spcPts val="1200"/>
              </a:lnSpc>
              <a:defRPr/>
            </a:pPr>
            <a:r>
              <a:rPr lang="ru-RU" sz="1200" b="1" dirty="0" smtClean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</a:p>
        </p:txBody>
      </p:sp>
      <p:sp>
        <p:nvSpPr>
          <p:cNvPr id="87" name="Text Box 30"/>
          <p:cNvSpPr txBox="1">
            <a:spLocks noChangeArrowheads="1"/>
          </p:cNvSpPr>
          <p:nvPr/>
        </p:nvSpPr>
        <p:spPr bwMode="auto">
          <a:xfrm>
            <a:off x="2411840" y="5729036"/>
            <a:ext cx="720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lnSpc>
                <a:spcPts val="1200"/>
              </a:lnSpc>
              <a:defRPr/>
            </a:pPr>
            <a:r>
              <a:rPr lang="ru-RU" sz="1200" b="1" dirty="0" smtClean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</a:p>
        </p:txBody>
      </p:sp>
      <p:sp>
        <p:nvSpPr>
          <p:cNvPr id="92" name="Text Box 30"/>
          <p:cNvSpPr txBox="1">
            <a:spLocks noChangeArrowheads="1"/>
          </p:cNvSpPr>
          <p:nvPr/>
        </p:nvSpPr>
        <p:spPr bwMode="auto">
          <a:xfrm>
            <a:off x="2411840" y="5972281"/>
            <a:ext cx="720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lnSpc>
                <a:spcPts val="1200"/>
              </a:lnSpc>
              <a:defRPr/>
            </a:pPr>
            <a:r>
              <a:rPr lang="ru-RU" sz="1200" b="1" dirty="0" smtClean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</a:t>
            </a:r>
          </a:p>
        </p:txBody>
      </p:sp>
      <p:sp>
        <p:nvSpPr>
          <p:cNvPr id="97" name="Text Box 30"/>
          <p:cNvSpPr txBox="1">
            <a:spLocks noChangeArrowheads="1"/>
          </p:cNvSpPr>
          <p:nvPr/>
        </p:nvSpPr>
        <p:spPr bwMode="auto">
          <a:xfrm>
            <a:off x="2411840" y="6215522"/>
            <a:ext cx="720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lnSpc>
                <a:spcPts val="1200"/>
              </a:lnSpc>
              <a:defRPr/>
            </a:pPr>
            <a:r>
              <a:rPr lang="ru-RU" sz="1200" b="1" dirty="0" smtClean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</a:p>
        </p:txBody>
      </p:sp>
      <p:sp>
        <p:nvSpPr>
          <p:cNvPr id="99" name="Text Box 30"/>
          <p:cNvSpPr txBox="1">
            <a:spLocks noChangeArrowheads="1"/>
          </p:cNvSpPr>
          <p:nvPr/>
        </p:nvSpPr>
        <p:spPr bwMode="auto">
          <a:xfrm>
            <a:off x="363786" y="2566851"/>
            <a:ext cx="1800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lnSpc>
                <a:spcPts val="1200"/>
              </a:lnSpc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г. Аша</a:t>
            </a:r>
          </a:p>
        </p:txBody>
      </p:sp>
      <p:sp>
        <p:nvSpPr>
          <p:cNvPr id="100" name="Text Box 30"/>
          <p:cNvSpPr txBox="1">
            <a:spLocks noChangeArrowheads="1"/>
          </p:cNvSpPr>
          <p:nvPr/>
        </p:nvSpPr>
        <p:spPr bwMode="auto">
          <a:xfrm>
            <a:off x="363786" y="2810096"/>
            <a:ext cx="1800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г. Бакал</a:t>
            </a:r>
          </a:p>
        </p:txBody>
      </p:sp>
      <p:sp>
        <p:nvSpPr>
          <p:cNvPr id="101" name="Text Box 30"/>
          <p:cNvSpPr txBox="1">
            <a:spLocks noChangeArrowheads="1"/>
          </p:cNvSpPr>
          <p:nvPr/>
        </p:nvSpPr>
        <p:spPr bwMode="auto">
          <a:xfrm>
            <a:off x="363786" y="3053341"/>
            <a:ext cx="1800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36000" tIns="36000" rIns="36000" bIns="36000" anchor="ctr" anchorCtr="1"/>
          <a:lstStyle/>
          <a:p>
            <a:pPr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г. Верхний Уфалей</a:t>
            </a:r>
          </a:p>
        </p:txBody>
      </p:sp>
      <p:sp>
        <p:nvSpPr>
          <p:cNvPr id="102" name="Text Box 30"/>
          <p:cNvSpPr txBox="1">
            <a:spLocks noChangeArrowheads="1"/>
          </p:cNvSpPr>
          <p:nvPr/>
        </p:nvSpPr>
        <p:spPr bwMode="auto">
          <a:xfrm>
            <a:off x="363786" y="3296586"/>
            <a:ext cx="1800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г. Златоуст</a:t>
            </a:r>
          </a:p>
        </p:txBody>
      </p:sp>
      <p:sp>
        <p:nvSpPr>
          <p:cNvPr id="103" name="Text Box 30"/>
          <p:cNvSpPr txBox="1">
            <a:spLocks noChangeArrowheads="1"/>
          </p:cNvSpPr>
          <p:nvPr/>
        </p:nvSpPr>
        <p:spPr bwMode="auto">
          <a:xfrm>
            <a:off x="363786" y="3539831"/>
            <a:ext cx="1800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г. Карабаш</a:t>
            </a:r>
          </a:p>
        </p:txBody>
      </p:sp>
      <p:sp>
        <p:nvSpPr>
          <p:cNvPr id="104" name="Text Box 30"/>
          <p:cNvSpPr txBox="1">
            <a:spLocks noChangeArrowheads="1"/>
          </p:cNvSpPr>
          <p:nvPr/>
        </p:nvSpPr>
        <p:spPr bwMode="auto">
          <a:xfrm>
            <a:off x="363786" y="3783076"/>
            <a:ext cx="1800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г. Магнитогорск</a:t>
            </a:r>
          </a:p>
        </p:txBody>
      </p:sp>
      <p:sp>
        <p:nvSpPr>
          <p:cNvPr id="105" name="Text Box 30"/>
          <p:cNvSpPr txBox="1">
            <a:spLocks noChangeArrowheads="1"/>
          </p:cNvSpPr>
          <p:nvPr/>
        </p:nvSpPr>
        <p:spPr bwMode="auto">
          <a:xfrm>
            <a:off x="363786" y="4026321"/>
            <a:ext cx="1800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г. Миасс</a:t>
            </a:r>
          </a:p>
        </p:txBody>
      </p:sp>
      <p:sp>
        <p:nvSpPr>
          <p:cNvPr id="106" name="Text Box 30"/>
          <p:cNvSpPr txBox="1">
            <a:spLocks noChangeArrowheads="1"/>
          </p:cNvSpPr>
          <p:nvPr/>
        </p:nvSpPr>
        <p:spPr bwMode="auto">
          <a:xfrm>
            <a:off x="363786" y="4269566"/>
            <a:ext cx="1800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г. Миньяр</a:t>
            </a:r>
          </a:p>
        </p:txBody>
      </p:sp>
      <p:sp>
        <p:nvSpPr>
          <p:cNvPr id="107" name="Text Box 30"/>
          <p:cNvSpPr txBox="1">
            <a:spLocks noChangeArrowheads="1"/>
          </p:cNvSpPr>
          <p:nvPr/>
        </p:nvSpPr>
        <p:spPr bwMode="auto">
          <a:xfrm>
            <a:off x="363786" y="4512811"/>
            <a:ext cx="1800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г.Нязепетровск</a:t>
            </a:r>
          </a:p>
        </p:txBody>
      </p:sp>
      <p:sp>
        <p:nvSpPr>
          <p:cNvPr id="108" name="Text Box 30"/>
          <p:cNvSpPr txBox="1">
            <a:spLocks noChangeArrowheads="1"/>
          </p:cNvSpPr>
          <p:nvPr/>
        </p:nvSpPr>
        <p:spPr bwMode="auto">
          <a:xfrm>
            <a:off x="363786" y="4756056"/>
            <a:ext cx="1800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г. Озерск</a:t>
            </a:r>
          </a:p>
        </p:txBody>
      </p:sp>
      <p:sp>
        <p:nvSpPr>
          <p:cNvPr id="109" name="Text Box 30"/>
          <p:cNvSpPr txBox="1">
            <a:spLocks noChangeArrowheads="1"/>
          </p:cNvSpPr>
          <p:nvPr/>
        </p:nvSpPr>
        <p:spPr bwMode="auto">
          <a:xfrm>
            <a:off x="363786" y="4999301"/>
            <a:ext cx="1800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г. </a:t>
            </a:r>
            <a:r>
              <a:rPr lang="ru-RU" sz="1200" b="1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Сатка</a:t>
            </a:r>
            <a:endParaRPr lang="ru-RU" sz="1200" b="1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0" name="Text Box 30"/>
          <p:cNvSpPr txBox="1">
            <a:spLocks noChangeArrowheads="1"/>
          </p:cNvSpPr>
          <p:nvPr/>
        </p:nvSpPr>
        <p:spPr bwMode="auto">
          <a:xfrm>
            <a:off x="363786" y="5242546"/>
            <a:ext cx="1800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г. Сим</a:t>
            </a:r>
          </a:p>
        </p:txBody>
      </p:sp>
      <p:sp>
        <p:nvSpPr>
          <p:cNvPr id="111" name="Text Box 30"/>
          <p:cNvSpPr txBox="1">
            <a:spLocks noChangeArrowheads="1"/>
          </p:cNvSpPr>
          <p:nvPr/>
        </p:nvSpPr>
        <p:spPr bwMode="auto">
          <a:xfrm>
            <a:off x="363786" y="5485791"/>
            <a:ext cx="1800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г. </a:t>
            </a:r>
            <a:r>
              <a:rPr lang="ru-RU" sz="1200" b="1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Снежинск</a:t>
            </a:r>
            <a:endParaRPr lang="ru-RU" sz="1200" b="1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2" name="Text Box 30"/>
          <p:cNvSpPr txBox="1">
            <a:spLocks noChangeArrowheads="1"/>
          </p:cNvSpPr>
          <p:nvPr/>
        </p:nvSpPr>
        <p:spPr bwMode="auto">
          <a:xfrm>
            <a:off x="363786" y="5729036"/>
            <a:ext cx="1800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г. Трехгорный</a:t>
            </a:r>
          </a:p>
        </p:txBody>
      </p:sp>
      <p:sp>
        <p:nvSpPr>
          <p:cNvPr id="113" name="Text Box 30"/>
          <p:cNvSpPr txBox="1">
            <a:spLocks noChangeArrowheads="1"/>
          </p:cNvSpPr>
          <p:nvPr/>
        </p:nvSpPr>
        <p:spPr bwMode="auto">
          <a:xfrm>
            <a:off x="363786" y="5972281"/>
            <a:ext cx="1800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г. Усть-Катав</a:t>
            </a:r>
          </a:p>
        </p:txBody>
      </p:sp>
      <p:sp>
        <p:nvSpPr>
          <p:cNvPr id="114" name="Text Box 30"/>
          <p:cNvSpPr txBox="1">
            <a:spLocks noChangeArrowheads="1"/>
          </p:cNvSpPr>
          <p:nvPr/>
        </p:nvSpPr>
        <p:spPr bwMode="auto">
          <a:xfrm>
            <a:off x="363786" y="6215522"/>
            <a:ext cx="1800000" cy="216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lnSpc>
                <a:spcPts val="1200"/>
              </a:lnSpc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г. Чебаркуль</a:t>
            </a:r>
          </a:p>
        </p:txBody>
      </p:sp>
      <p:sp>
        <p:nvSpPr>
          <p:cNvPr id="115" name="Text Box 30"/>
          <p:cNvSpPr txBox="1">
            <a:spLocks noChangeArrowheads="1"/>
          </p:cNvSpPr>
          <p:nvPr/>
        </p:nvSpPr>
        <p:spPr bwMode="auto">
          <a:xfrm>
            <a:off x="363786" y="2071606"/>
            <a:ext cx="1800000" cy="468000"/>
          </a:xfrm>
          <a:prstGeom prst="roundRect">
            <a:avLst>
              <a:gd name="adj" fmla="val 1206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lnSpc>
                <a:spcPts val="1200"/>
              </a:lnSpc>
              <a:defRPr/>
            </a:pPr>
            <a:endParaRPr lang="ru-RU" sz="1050" b="1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2" name="Группа 128"/>
          <p:cNvGrpSpPr/>
          <p:nvPr/>
        </p:nvGrpSpPr>
        <p:grpSpPr>
          <a:xfrm>
            <a:off x="3707904" y="2564904"/>
            <a:ext cx="1296144" cy="4102485"/>
            <a:chOff x="3491880" y="2566851"/>
            <a:chExt cx="612000" cy="4102485"/>
          </a:xfrm>
        </p:grpSpPr>
        <p:sp>
          <p:nvSpPr>
            <p:cNvPr id="21" name="Text Box 30"/>
            <p:cNvSpPr txBox="1">
              <a:spLocks noChangeArrowheads="1"/>
            </p:cNvSpPr>
            <p:nvPr/>
          </p:nvSpPr>
          <p:spPr bwMode="auto">
            <a:xfrm>
              <a:off x="3491880" y="2566851"/>
              <a:ext cx="612000" cy="216000"/>
            </a:xfrm>
            <a:prstGeom prst="roundRect">
              <a:avLst>
                <a:gd name="adj" fmla="val 12068"/>
              </a:avLst>
            </a:prstGeom>
            <a:solidFill>
              <a:srgbClr val="ABC6D5">
                <a:alpha val="50196"/>
              </a:srgbClr>
            </a:solidFill>
            <a:ln w="19050" algn="ctr">
              <a:noFill/>
              <a:miter lim="800000"/>
              <a:headEnd/>
              <a:tailEnd/>
            </a:ln>
          </p:spPr>
          <p:txBody>
            <a:bodyPr lIns="72000" tIns="36000" rIns="72000" bIns="36000" anchor="ctr" anchorCtr="1"/>
            <a:lstStyle/>
            <a:p>
              <a:pPr algn="ctr">
                <a:lnSpc>
                  <a:spcPts val="1200"/>
                </a:lnSpc>
                <a:defRPr/>
              </a:pPr>
              <a:r>
                <a:rPr lang="ru-RU" sz="1200" b="1" dirty="0" smtClean="0">
                  <a:solidFill>
                    <a:srgbClr val="A5002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624</a:t>
              </a:r>
            </a:p>
          </p:txBody>
        </p:sp>
        <p:sp>
          <p:nvSpPr>
            <p:cNvPr id="26" name="Text Box 30"/>
            <p:cNvSpPr txBox="1">
              <a:spLocks noChangeArrowheads="1"/>
            </p:cNvSpPr>
            <p:nvPr/>
          </p:nvSpPr>
          <p:spPr bwMode="auto">
            <a:xfrm>
              <a:off x="3491880" y="2810096"/>
              <a:ext cx="612000" cy="216000"/>
            </a:xfrm>
            <a:prstGeom prst="roundRect">
              <a:avLst>
                <a:gd name="adj" fmla="val 12068"/>
              </a:avLst>
            </a:prstGeom>
            <a:solidFill>
              <a:srgbClr val="ABC6D5">
                <a:alpha val="50196"/>
              </a:srgbClr>
            </a:solidFill>
            <a:ln w="19050" algn="ctr">
              <a:noFill/>
              <a:miter lim="800000"/>
              <a:headEnd/>
              <a:tailEnd/>
            </a:ln>
          </p:spPr>
          <p:txBody>
            <a:bodyPr lIns="72000" tIns="36000" rIns="72000" bIns="36000" anchor="ctr" anchorCtr="1"/>
            <a:lstStyle/>
            <a:p>
              <a:pPr algn="ctr">
                <a:lnSpc>
                  <a:spcPts val="1200"/>
                </a:lnSpc>
                <a:defRPr/>
              </a:pPr>
              <a:r>
                <a:rPr lang="ru-RU" sz="1200" b="1" dirty="0" smtClean="0">
                  <a:solidFill>
                    <a:srgbClr val="A5002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250</a:t>
              </a:r>
            </a:p>
          </p:txBody>
        </p:sp>
        <p:sp>
          <p:nvSpPr>
            <p:cNvPr id="31" name="Text Box 30"/>
            <p:cNvSpPr txBox="1">
              <a:spLocks noChangeArrowheads="1"/>
            </p:cNvSpPr>
            <p:nvPr/>
          </p:nvSpPr>
          <p:spPr bwMode="auto">
            <a:xfrm>
              <a:off x="3491880" y="3053341"/>
              <a:ext cx="612000" cy="216000"/>
            </a:xfrm>
            <a:prstGeom prst="roundRect">
              <a:avLst>
                <a:gd name="adj" fmla="val 12068"/>
              </a:avLst>
            </a:prstGeom>
            <a:solidFill>
              <a:srgbClr val="ABC6D5">
                <a:alpha val="50196"/>
              </a:srgbClr>
            </a:solidFill>
            <a:ln w="19050" algn="ctr">
              <a:noFill/>
              <a:miter lim="800000"/>
              <a:headEnd/>
              <a:tailEnd/>
            </a:ln>
          </p:spPr>
          <p:txBody>
            <a:bodyPr lIns="72000" tIns="36000" rIns="72000" bIns="36000" anchor="ctr" anchorCtr="1"/>
            <a:lstStyle/>
            <a:p>
              <a:pPr algn="ctr">
                <a:lnSpc>
                  <a:spcPts val="1200"/>
                </a:lnSpc>
                <a:defRPr/>
              </a:pPr>
              <a:r>
                <a:rPr lang="ru-RU" sz="1200" b="1" dirty="0" smtClean="0">
                  <a:solidFill>
                    <a:srgbClr val="A5002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400</a:t>
              </a:r>
            </a:p>
          </p:txBody>
        </p:sp>
        <p:sp>
          <p:nvSpPr>
            <p:cNvPr id="36" name="Text Box 30"/>
            <p:cNvSpPr txBox="1">
              <a:spLocks noChangeArrowheads="1"/>
            </p:cNvSpPr>
            <p:nvPr/>
          </p:nvSpPr>
          <p:spPr bwMode="auto">
            <a:xfrm>
              <a:off x="3491880" y="3296586"/>
              <a:ext cx="612000" cy="216000"/>
            </a:xfrm>
            <a:prstGeom prst="roundRect">
              <a:avLst>
                <a:gd name="adj" fmla="val 12068"/>
              </a:avLst>
            </a:prstGeom>
            <a:solidFill>
              <a:srgbClr val="ABC6D5">
                <a:alpha val="50196"/>
              </a:srgbClr>
            </a:solidFill>
            <a:ln w="19050" algn="ctr">
              <a:noFill/>
              <a:miter lim="800000"/>
              <a:headEnd/>
              <a:tailEnd/>
            </a:ln>
          </p:spPr>
          <p:txBody>
            <a:bodyPr lIns="72000" tIns="36000" rIns="72000" bIns="36000" anchor="ctr" anchorCtr="1"/>
            <a:lstStyle/>
            <a:p>
              <a:pPr algn="ctr">
                <a:lnSpc>
                  <a:spcPts val="1200"/>
                </a:lnSpc>
                <a:defRPr/>
              </a:pPr>
              <a:r>
                <a:rPr lang="ru-RU" sz="1200" b="1" dirty="0" smtClean="0">
                  <a:solidFill>
                    <a:srgbClr val="A5002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350</a:t>
              </a:r>
            </a:p>
          </p:txBody>
        </p:sp>
        <p:sp>
          <p:nvSpPr>
            <p:cNvPr id="41" name="Text Box 30"/>
            <p:cNvSpPr txBox="1">
              <a:spLocks noChangeArrowheads="1"/>
            </p:cNvSpPr>
            <p:nvPr/>
          </p:nvSpPr>
          <p:spPr bwMode="auto">
            <a:xfrm>
              <a:off x="3491880" y="3539831"/>
              <a:ext cx="612000" cy="216000"/>
            </a:xfrm>
            <a:prstGeom prst="roundRect">
              <a:avLst>
                <a:gd name="adj" fmla="val 12068"/>
              </a:avLst>
            </a:prstGeom>
            <a:solidFill>
              <a:srgbClr val="ABC6D5">
                <a:alpha val="50196"/>
              </a:srgbClr>
            </a:solidFill>
            <a:ln w="19050" algn="ctr">
              <a:noFill/>
              <a:miter lim="800000"/>
              <a:headEnd/>
              <a:tailEnd/>
            </a:ln>
          </p:spPr>
          <p:txBody>
            <a:bodyPr lIns="72000" tIns="36000" rIns="72000" bIns="36000" anchor="ctr" anchorCtr="1"/>
            <a:lstStyle/>
            <a:p>
              <a:pPr algn="ctr">
                <a:lnSpc>
                  <a:spcPts val="1200"/>
                </a:lnSpc>
                <a:defRPr/>
              </a:pPr>
              <a:r>
                <a:rPr lang="ru-RU" sz="1200" b="1" dirty="0" smtClean="0">
                  <a:solidFill>
                    <a:srgbClr val="A5002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804</a:t>
              </a:r>
            </a:p>
          </p:txBody>
        </p:sp>
        <p:sp>
          <p:nvSpPr>
            <p:cNvPr id="46" name="Text Box 30"/>
            <p:cNvSpPr txBox="1">
              <a:spLocks noChangeArrowheads="1"/>
            </p:cNvSpPr>
            <p:nvPr/>
          </p:nvSpPr>
          <p:spPr bwMode="auto">
            <a:xfrm>
              <a:off x="3491880" y="3783076"/>
              <a:ext cx="612000" cy="216000"/>
            </a:xfrm>
            <a:prstGeom prst="roundRect">
              <a:avLst>
                <a:gd name="adj" fmla="val 12068"/>
              </a:avLst>
            </a:prstGeom>
            <a:solidFill>
              <a:srgbClr val="ABC6D5">
                <a:alpha val="50196"/>
              </a:srgbClr>
            </a:solidFill>
            <a:ln w="19050" algn="ctr">
              <a:noFill/>
              <a:miter lim="800000"/>
              <a:headEnd/>
              <a:tailEnd/>
            </a:ln>
          </p:spPr>
          <p:txBody>
            <a:bodyPr lIns="72000" tIns="36000" rIns="72000" bIns="36000" anchor="ctr" anchorCtr="1"/>
            <a:lstStyle/>
            <a:p>
              <a:pPr algn="ctr">
                <a:lnSpc>
                  <a:spcPts val="1200"/>
                </a:lnSpc>
                <a:defRPr/>
              </a:pPr>
              <a:r>
                <a:rPr lang="ru-RU" sz="1200" b="1" dirty="0" smtClean="0">
                  <a:solidFill>
                    <a:srgbClr val="A5002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10820</a:t>
              </a:r>
            </a:p>
          </p:txBody>
        </p:sp>
        <p:sp>
          <p:nvSpPr>
            <p:cNvPr id="51" name="Text Box 30"/>
            <p:cNvSpPr txBox="1">
              <a:spLocks noChangeArrowheads="1"/>
            </p:cNvSpPr>
            <p:nvPr/>
          </p:nvSpPr>
          <p:spPr bwMode="auto">
            <a:xfrm>
              <a:off x="3491880" y="4026321"/>
              <a:ext cx="612000" cy="216000"/>
            </a:xfrm>
            <a:prstGeom prst="roundRect">
              <a:avLst>
                <a:gd name="adj" fmla="val 12068"/>
              </a:avLst>
            </a:prstGeom>
            <a:solidFill>
              <a:srgbClr val="ABC6D5">
                <a:alpha val="50196"/>
              </a:srgbClr>
            </a:solidFill>
            <a:ln w="19050" algn="ctr">
              <a:noFill/>
              <a:miter lim="800000"/>
              <a:headEnd/>
              <a:tailEnd/>
            </a:ln>
          </p:spPr>
          <p:txBody>
            <a:bodyPr lIns="72000" tIns="36000" rIns="72000" bIns="36000" anchor="ctr" anchorCtr="1"/>
            <a:lstStyle/>
            <a:p>
              <a:pPr algn="ctr">
                <a:lnSpc>
                  <a:spcPts val="1200"/>
                </a:lnSpc>
                <a:defRPr/>
              </a:pPr>
              <a:r>
                <a:rPr lang="ru-RU" sz="1200" b="1" dirty="0" smtClean="0">
                  <a:solidFill>
                    <a:srgbClr val="A5002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512</a:t>
              </a:r>
            </a:p>
          </p:txBody>
        </p:sp>
        <p:sp>
          <p:nvSpPr>
            <p:cNvPr id="56" name="Text Box 30"/>
            <p:cNvSpPr txBox="1">
              <a:spLocks noChangeArrowheads="1"/>
            </p:cNvSpPr>
            <p:nvPr/>
          </p:nvSpPr>
          <p:spPr bwMode="auto">
            <a:xfrm>
              <a:off x="3491880" y="4269566"/>
              <a:ext cx="612000" cy="216000"/>
            </a:xfrm>
            <a:prstGeom prst="roundRect">
              <a:avLst>
                <a:gd name="adj" fmla="val 12068"/>
              </a:avLst>
            </a:prstGeom>
            <a:solidFill>
              <a:srgbClr val="ABC6D5">
                <a:alpha val="50196"/>
              </a:srgbClr>
            </a:solidFill>
            <a:ln w="19050" algn="ctr">
              <a:noFill/>
              <a:miter lim="800000"/>
              <a:headEnd/>
              <a:tailEnd/>
            </a:ln>
          </p:spPr>
          <p:txBody>
            <a:bodyPr lIns="72000" tIns="36000" rIns="72000" bIns="36000" anchor="ctr" anchorCtr="1"/>
            <a:lstStyle/>
            <a:p>
              <a:pPr algn="ctr">
                <a:lnSpc>
                  <a:spcPts val="1200"/>
                </a:lnSpc>
                <a:defRPr/>
              </a:pPr>
              <a:r>
                <a:rPr lang="ru-RU" sz="1200" b="1" dirty="0" smtClean="0">
                  <a:solidFill>
                    <a:srgbClr val="A5002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189</a:t>
              </a:r>
            </a:p>
          </p:txBody>
        </p:sp>
        <p:sp>
          <p:nvSpPr>
            <p:cNvPr id="61" name="Text Box 30"/>
            <p:cNvSpPr txBox="1">
              <a:spLocks noChangeArrowheads="1"/>
            </p:cNvSpPr>
            <p:nvPr/>
          </p:nvSpPr>
          <p:spPr bwMode="auto">
            <a:xfrm>
              <a:off x="3491880" y="4512811"/>
              <a:ext cx="612000" cy="216000"/>
            </a:xfrm>
            <a:prstGeom prst="roundRect">
              <a:avLst>
                <a:gd name="adj" fmla="val 12068"/>
              </a:avLst>
            </a:prstGeom>
            <a:solidFill>
              <a:srgbClr val="ABC6D5">
                <a:alpha val="50196"/>
              </a:srgbClr>
            </a:solidFill>
            <a:ln w="19050" algn="ctr">
              <a:noFill/>
              <a:miter lim="800000"/>
              <a:headEnd/>
              <a:tailEnd/>
            </a:ln>
          </p:spPr>
          <p:txBody>
            <a:bodyPr lIns="72000" tIns="36000" rIns="72000" bIns="36000" anchor="ctr" anchorCtr="1"/>
            <a:lstStyle/>
            <a:p>
              <a:pPr algn="ctr">
                <a:lnSpc>
                  <a:spcPts val="1200"/>
                </a:lnSpc>
                <a:defRPr/>
              </a:pPr>
              <a:r>
                <a:rPr lang="ru-RU" sz="1200" b="1" dirty="0" smtClean="0">
                  <a:solidFill>
                    <a:srgbClr val="A5002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1084</a:t>
              </a:r>
            </a:p>
          </p:txBody>
        </p:sp>
        <p:sp>
          <p:nvSpPr>
            <p:cNvPr id="66" name="Text Box 30"/>
            <p:cNvSpPr txBox="1">
              <a:spLocks noChangeArrowheads="1"/>
            </p:cNvSpPr>
            <p:nvPr/>
          </p:nvSpPr>
          <p:spPr bwMode="auto">
            <a:xfrm>
              <a:off x="3491880" y="4756056"/>
              <a:ext cx="612000" cy="216000"/>
            </a:xfrm>
            <a:prstGeom prst="roundRect">
              <a:avLst>
                <a:gd name="adj" fmla="val 12068"/>
              </a:avLst>
            </a:prstGeom>
            <a:solidFill>
              <a:srgbClr val="ABC6D5">
                <a:alpha val="50196"/>
              </a:srgbClr>
            </a:solidFill>
            <a:ln w="19050" algn="ctr">
              <a:noFill/>
              <a:miter lim="800000"/>
              <a:headEnd/>
              <a:tailEnd/>
            </a:ln>
          </p:spPr>
          <p:txBody>
            <a:bodyPr lIns="72000" tIns="36000" rIns="72000" bIns="36000" anchor="ctr" anchorCtr="1"/>
            <a:lstStyle/>
            <a:p>
              <a:pPr algn="ctr">
                <a:lnSpc>
                  <a:spcPts val="1200"/>
                </a:lnSpc>
                <a:defRPr/>
              </a:pPr>
              <a:r>
                <a:rPr lang="ru-RU" sz="1200" b="1" dirty="0" smtClean="0">
                  <a:solidFill>
                    <a:srgbClr val="A5002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9960</a:t>
              </a:r>
            </a:p>
          </p:txBody>
        </p:sp>
        <p:sp>
          <p:nvSpPr>
            <p:cNvPr id="71" name="Text Box 30"/>
            <p:cNvSpPr txBox="1">
              <a:spLocks noChangeArrowheads="1"/>
            </p:cNvSpPr>
            <p:nvPr/>
          </p:nvSpPr>
          <p:spPr bwMode="auto">
            <a:xfrm>
              <a:off x="3491880" y="4999301"/>
              <a:ext cx="612000" cy="216000"/>
            </a:xfrm>
            <a:prstGeom prst="roundRect">
              <a:avLst>
                <a:gd name="adj" fmla="val 12068"/>
              </a:avLst>
            </a:prstGeom>
            <a:solidFill>
              <a:srgbClr val="ABC6D5">
                <a:alpha val="50196"/>
              </a:srgbClr>
            </a:solidFill>
            <a:ln w="19050" algn="ctr">
              <a:noFill/>
              <a:miter lim="800000"/>
              <a:headEnd/>
              <a:tailEnd/>
            </a:ln>
          </p:spPr>
          <p:txBody>
            <a:bodyPr lIns="72000" tIns="36000" rIns="72000" bIns="36000" anchor="ctr" anchorCtr="1"/>
            <a:lstStyle/>
            <a:p>
              <a:pPr algn="ctr">
                <a:lnSpc>
                  <a:spcPts val="1200"/>
                </a:lnSpc>
                <a:defRPr/>
              </a:pPr>
              <a:r>
                <a:rPr lang="ru-RU" sz="1200" b="1" dirty="0" smtClean="0">
                  <a:solidFill>
                    <a:srgbClr val="A5002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750</a:t>
              </a:r>
            </a:p>
          </p:txBody>
        </p:sp>
        <p:sp>
          <p:nvSpPr>
            <p:cNvPr id="76" name="Text Box 30"/>
            <p:cNvSpPr txBox="1">
              <a:spLocks noChangeArrowheads="1"/>
            </p:cNvSpPr>
            <p:nvPr/>
          </p:nvSpPr>
          <p:spPr bwMode="auto">
            <a:xfrm>
              <a:off x="3491880" y="5242546"/>
              <a:ext cx="612000" cy="216000"/>
            </a:xfrm>
            <a:prstGeom prst="roundRect">
              <a:avLst>
                <a:gd name="adj" fmla="val 12068"/>
              </a:avLst>
            </a:prstGeom>
            <a:solidFill>
              <a:srgbClr val="ABC6D5">
                <a:alpha val="50196"/>
              </a:srgbClr>
            </a:solidFill>
            <a:ln w="19050" algn="ctr">
              <a:noFill/>
              <a:miter lim="800000"/>
              <a:headEnd/>
              <a:tailEnd/>
            </a:ln>
          </p:spPr>
          <p:txBody>
            <a:bodyPr lIns="72000" tIns="36000" rIns="72000" bIns="36000" anchor="ctr" anchorCtr="1"/>
            <a:lstStyle/>
            <a:p>
              <a:pPr algn="ctr">
                <a:lnSpc>
                  <a:spcPts val="1200"/>
                </a:lnSpc>
                <a:defRPr/>
              </a:pPr>
              <a:r>
                <a:rPr lang="ru-RU" sz="1200" b="1" dirty="0" smtClean="0">
                  <a:solidFill>
                    <a:srgbClr val="A5002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218</a:t>
              </a:r>
            </a:p>
          </p:txBody>
        </p:sp>
        <p:sp>
          <p:nvSpPr>
            <p:cNvPr id="81" name="Text Box 30"/>
            <p:cNvSpPr txBox="1">
              <a:spLocks noChangeArrowheads="1"/>
            </p:cNvSpPr>
            <p:nvPr/>
          </p:nvSpPr>
          <p:spPr bwMode="auto">
            <a:xfrm>
              <a:off x="3491880" y="5485791"/>
              <a:ext cx="612000" cy="216000"/>
            </a:xfrm>
            <a:prstGeom prst="roundRect">
              <a:avLst>
                <a:gd name="adj" fmla="val 12068"/>
              </a:avLst>
            </a:prstGeom>
            <a:solidFill>
              <a:srgbClr val="ABC6D5">
                <a:alpha val="50196"/>
              </a:srgbClr>
            </a:solidFill>
            <a:ln w="19050" algn="ctr">
              <a:noFill/>
              <a:miter lim="800000"/>
              <a:headEnd/>
              <a:tailEnd/>
            </a:ln>
          </p:spPr>
          <p:txBody>
            <a:bodyPr lIns="72000" tIns="36000" rIns="72000" bIns="36000" anchor="ctr" anchorCtr="1"/>
            <a:lstStyle/>
            <a:p>
              <a:pPr algn="ctr">
                <a:lnSpc>
                  <a:spcPts val="1200"/>
                </a:lnSpc>
                <a:defRPr/>
              </a:pPr>
              <a:r>
                <a:rPr lang="ru-RU" sz="1200" b="1" dirty="0" smtClean="0">
                  <a:solidFill>
                    <a:srgbClr val="A5002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4700</a:t>
              </a:r>
            </a:p>
          </p:txBody>
        </p:sp>
        <p:sp>
          <p:nvSpPr>
            <p:cNvPr id="86" name="Text Box 30"/>
            <p:cNvSpPr txBox="1">
              <a:spLocks noChangeArrowheads="1"/>
            </p:cNvSpPr>
            <p:nvPr/>
          </p:nvSpPr>
          <p:spPr bwMode="auto">
            <a:xfrm>
              <a:off x="3491880" y="5729036"/>
              <a:ext cx="612000" cy="216000"/>
            </a:xfrm>
            <a:prstGeom prst="roundRect">
              <a:avLst>
                <a:gd name="adj" fmla="val 12068"/>
              </a:avLst>
            </a:prstGeom>
            <a:solidFill>
              <a:srgbClr val="ABC6D5">
                <a:alpha val="50196"/>
              </a:srgbClr>
            </a:solidFill>
            <a:ln w="19050" algn="ctr">
              <a:noFill/>
              <a:miter lim="800000"/>
              <a:headEnd/>
              <a:tailEnd/>
            </a:ln>
          </p:spPr>
          <p:txBody>
            <a:bodyPr lIns="72000" tIns="36000" rIns="72000" bIns="36000" anchor="ctr" anchorCtr="1"/>
            <a:lstStyle/>
            <a:p>
              <a:pPr algn="ctr">
                <a:lnSpc>
                  <a:spcPts val="1200"/>
                </a:lnSpc>
                <a:defRPr/>
              </a:pPr>
              <a:r>
                <a:rPr lang="ru-RU" sz="1200" b="1" dirty="0" smtClean="0">
                  <a:solidFill>
                    <a:srgbClr val="A5002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10000</a:t>
              </a:r>
            </a:p>
          </p:txBody>
        </p:sp>
        <p:sp>
          <p:nvSpPr>
            <p:cNvPr id="91" name="Text Box 30"/>
            <p:cNvSpPr txBox="1">
              <a:spLocks noChangeArrowheads="1"/>
            </p:cNvSpPr>
            <p:nvPr/>
          </p:nvSpPr>
          <p:spPr bwMode="auto">
            <a:xfrm>
              <a:off x="3491880" y="5972281"/>
              <a:ext cx="612000" cy="216000"/>
            </a:xfrm>
            <a:prstGeom prst="roundRect">
              <a:avLst>
                <a:gd name="adj" fmla="val 12068"/>
              </a:avLst>
            </a:prstGeom>
            <a:solidFill>
              <a:srgbClr val="ABC6D5">
                <a:alpha val="50196"/>
              </a:srgbClr>
            </a:solidFill>
            <a:ln w="19050" algn="ctr">
              <a:noFill/>
              <a:miter lim="800000"/>
              <a:headEnd/>
              <a:tailEnd/>
            </a:ln>
          </p:spPr>
          <p:txBody>
            <a:bodyPr lIns="72000" tIns="36000" rIns="72000" bIns="36000" anchor="ctr" anchorCtr="1"/>
            <a:lstStyle/>
            <a:p>
              <a:pPr algn="ctr">
                <a:lnSpc>
                  <a:spcPts val="1200"/>
                </a:lnSpc>
                <a:defRPr/>
              </a:pPr>
              <a:r>
                <a:rPr lang="ru-RU" sz="1200" b="1" dirty="0" smtClean="0">
                  <a:solidFill>
                    <a:srgbClr val="A5002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1920</a:t>
              </a:r>
            </a:p>
          </p:txBody>
        </p:sp>
        <p:sp>
          <p:nvSpPr>
            <p:cNvPr id="96" name="Text Box 30"/>
            <p:cNvSpPr txBox="1">
              <a:spLocks noChangeArrowheads="1"/>
            </p:cNvSpPr>
            <p:nvPr/>
          </p:nvSpPr>
          <p:spPr bwMode="auto">
            <a:xfrm>
              <a:off x="3491880" y="6215522"/>
              <a:ext cx="612000" cy="216000"/>
            </a:xfrm>
            <a:prstGeom prst="roundRect">
              <a:avLst>
                <a:gd name="adj" fmla="val 12068"/>
              </a:avLst>
            </a:prstGeom>
            <a:solidFill>
              <a:srgbClr val="ABC6D5">
                <a:alpha val="50196"/>
              </a:srgbClr>
            </a:solidFill>
            <a:ln w="19050" algn="ctr">
              <a:noFill/>
              <a:miter lim="800000"/>
              <a:headEnd/>
              <a:tailEnd/>
            </a:ln>
          </p:spPr>
          <p:txBody>
            <a:bodyPr lIns="72000" tIns="36000" rIns="72000" bIns="36000" anchor="ctr" anchorCtr="1"/>
            <a:lstStyle/>
            <a:p>
              <a:pPr algn="ctr">
                <a:lnSpc>
                  <a:spcPts val="1200"/>
                </a:lnSpc>
                <a:defRPr/>
              </a:pPr>
              <a:r>
                <a:rPr lang="ru-RU" sz="1200" b="1" dirty="0" smtClean="0">
                  <a:solidFill>
                    <a:srgbClr val="A5002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200</a:t>
              </a:r>
            </a:p>
          </p:txBody>
        </p:sp>
        <p:sp>
          <p:nvSpPr>
            <p:cNvPr id="137" name="Text Box 30"/>
            <p:cNvSpPr txBox="1">
              <a:spLocks noChangeArrowheads="1"/>
            </p:cNvSpPr>
            <p:nvPr/>
          </p:nvSpPr>
          <p:spPr bwMode="auto">
            <a:xfrm>
              <a:off x="3491880" y="6453336"/>
              <a:ext cx="612000" cy="216000"/>
            </a:xfrm>
            <a:prstGeom prst="roundRect">
              <a:avLst>
                <a:gd name="adj" fmla="val 12068"/>
              </a:avLst>
            </a:prstGeom>
            <a:solidFill>
              <a:srgbClr val="CC0000">
                <a:alpha val="50196"/>
              </a:srgbClr>
            </a:solidFill>
            <a:ln w="19050" algn="ctr">
              <a:noFill/>
              <a:miter lim="800000"/>
              <a:headEnd/>
              <a:tailEnd/>
            </a:ln>
          </p:spPr>
          <p:txBody>
            <a:bodyPr lIns="72000" tIns="36000" rIns="72000" bIns="36000" anchor="ctr" anchorCtr="1"/>
            <a:lstStyle/>
            <a:p>
              <a:pPr algn="ctr">
                <a:lnSpc>
                  <a:spcPts val="1200"/>
                </a:lnSpc>
                <a:defRPr/>
              </a:pPr>
              <a:r>
                <a:rPr lang="ru-RU" sz="1200" b="1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42781</a:t>
              </a:r>
            </a:p>
          </p:txBody>
        </p:sp>
      </p:grpSp>
      <p:sp>
        <p:nvSpPr>
          <p:cNvPr id="138" name="Text Box 30"/>
          <p:cNvSpPr txBox="1">
            <a:spLocks noChangeArrowheads="1"/>
          </p:cNvSpPr>
          <p:nvPr/>
        </p:nvSpPr>
        <p:spPr bwMode="auto">
          <a:xfrm>
            <a:off x="2411760" y="6453336"/>
            <a:ext cx="720000" cy="216000"/>
          </a:xfrm>
          <a:prstGeom prst="roundRect">
            <a:avLst>
              <a:gd name="adj" fmla="val 12068"/>
            </a:avLst>
          </a:prstGeom>
          <a:solidFill>
            <a:srgbClr val="CC0000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lnSpc>
                <a:spcPts val="1200"/>
              </a:lnSpc>
              <a:defRPr/>
            </a:pPr>
            <a:r>
              <a:rPr lang="ru-RU" sz="12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28</a:t>
            </a:r>
          </a:p>
        </p:txBody>
      </p:sp>
      <p:sp>
        <p:nvSpPr>
          <p:cNvPr id="139" name="Text Box 30"/>
          <p:cNvSpPr txBox="1">
            <a:spLocks noChangeArrowheads="1"/>
          </p:cNvSpPr>
          <p:nvPr/>
        </p:nvSpPr>
        <p:spPr bwMode="auto">
          <a:xfrm>
            <a:off x="363786" y="6431844"/>
            <a:ext cx="1800000" cy="216000"/>
          </a:xfrm>
          <a:prstGeom prst="roundRect">
            <a:avLst>
              <a:gd name="adj" fmla="val 12068"/>
            </a:avLst>
          </a:prstGeom>
          <a:solidFill>
            <a:srgbClr val="CC0000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lnSpc>
                <a:spcPts val="1200"/>
              </a:lnSpc>
              <a:defRPr/>
            </a:pPr>
            <a:r>
              <a:rPr lang="ru-RU" sz="12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ВСЕГО</a:t>
            </a:r>
          </a:p>
        </p:txBody>
      </p:sp>
      <p:sp>
        <p:nvSpPr>
          <p:cNvPr id="63" name="Text Box 30"/>
          <p:cNvSpPr txBox="1">
            <a:spLocks noChangeArrowheads="1"/>
          </p:cNvSpPr>
          <p:nvPr/>
        </p:nvSpPr>
        <p:spPr bwMode="auto">
          <a:xfrm>
            <a:off x="5436096" y="4005064"/>
            <a:ext cx="3384376" cy="1116000"/>
          </a:xfrm>
          <a:prstGeom prst="roundRect">
            <a:avLst>
              <a:gd name="adj" fmla="val 7708"/>
            </a:avLst>
          </a:prstGeom>
          <a:solidFill>
            <a:srgbClr val="ABC6D5">
              <a:alpha val="50196"/>
            </a:srgbClr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/>
          <a:lstStyle/>
          <a:p>
            <a:pPr algn="just">
              <a:buClr>
                <a:srgbClr val="A50021"/>
              </a:buClr>
            </a:pPr>
            <a:r>
              <a:rPr lang="ru-RU" sz="1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Определено для проведения ремонта       </a:t>
            </a:r>
            <a:r>
              <a:rPr lang="ru-RU" sz="1400" b="1" dirty="0" smtClean="0">
                <a:solidFill>
                  <a:srgbClr val="CC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28  поликлиник </a:t>
            </a:r>
            <a:r>
              <a:rPr lang="ru-RU" sz="1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     16 моногородах на сумму</a:t>
            </a:r>
            <a:r>
              <a:rPr lang="ru-RU" sz="1400" b="1" dirty="0" smtClean="0">
                <a:solidFill>
                  <a:srgbClr val="CC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42,78 </a:t>
            </a:r>
            <a:r>
              <a:rPr lang="ru-RU" sz="1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млн. рублей</a:t>
            </a:r>
            <a:endParaRPr lang="ru-RU" sz="1400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1396028" y="260648"/>
            <a:ext cx="633670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CC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Комплексное развитие </a:t>
            </a:r>
            <a:br>
              <a:rPr lang="ru-RU" b="1" dirty="0" smtClean="0">
                <a:solidFill>
                  <a:srgbClr val="CC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b="1" dirty="0" smtClean="0">
                <a:solidFill>
                  <a:srgbClr val="CC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моногородов Челябинской области</a:t>
            </a:r>
            <a:endParaRPr lang="ru-RU" b="1" dirty="0">
              <a:solidFill>
                <a:srgbClr val="CC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51520" y="1089216"/>
            <a:ext cx="8636768" cy="5580144"/>
          </a:xfrm>
          <a:prstGeom prst="roundRect">
            <a:avLst>
              <a:gd name="adj" fmla="val 1103"/>
            </a:avLst>
          </a:prstGeom>
          <a:solidFill>
            <a:srgbClr val="FFFF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251520" y="1089216"/>
            <a:ext cx="576064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b="1" dirty="0" smtClean="0">
                <a:solidFill>
                  <a:srgbClr val="CC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Результаты реализации программы до марта 2018 года</a:t>
            </a: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389186" y="1418776"/>
            <a:ext cx="8388000" cy="0"/>
          </a:xfrm>
          <a:prstGeom prst="line">
            <a:avLst/>
          </a:prstGeom>
          <a:ln w="19050">
            <a:solidFill>
              <a:srgbClr val="A50021"/>
            </a:solidFill>
            <a:prstDash val="sysDot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604448" y="6597352"/>
            <a:ext cx="53955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8CB527C-8FA2-4D04-B93F-48AE431F9560}" type="slidenum">
              <a:rPr lang="ru-RU" sz="900" smtClean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 algn="r"/>
              <a:t>9</a:t>
            </a:fld>
            <a:endParaRPr lang="ru-RU" sz="900" dirty="0">
              <a:solidFill>
                <a:srgbClr val="00006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4" name="Text Box 4"/>
          <p:cNvSpPr txBox="1">
            <a:spLocks noChangeArrowheads="1"/>
          </p:cNvSpPr>
          <p:nvPr/>
        </p:nvSpPr>
        <p:spPr bwMode="auto">
          <a:xfrm>
            <a:off x="755576" y="1988840"/>
            <a:ext cx="762964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400" b="1" dirty="0" smtClean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 области жилищно-коммунального хозяйства  и городской среды</a:t>
            </a:r>
          </a:p>
        </p:txBody>
      </p:sp>
      <p:grpSp>
        <p:nvGrpSpPr>
          <p:cNvPr id="26" name="Группа 25"/>
          <p:cNvGrpSpPr/>
          <p:nvPr/>
        </p:nvGrpSpPr>
        <p:grpSpPr>
          <a:xfrm>
            <a:off x="323528" y="2636912"/>
            <a:ext cx="8400106" cy="1368152"/>
            <a:chOff x="369426" y="3420841"/>
            <a:chExt cx="8400106" cy="1232295"/>
          </a:xfrm>
        </p:grpSpPr>
        <p:sp>
          <p:nvSpPr>
            <p:cNvPr id="35" name="Text Box 30"/>
            <p:cNvSpPr txBox="1">
              <a:spLocks noChangeArrowheads="1"/>
            </p:cNvSpPr>
            <p:nvPr/>
          </p:nvSpPr>
          <p:spPr bwMode="auto">
            <a:xfrm>
              <a:off x="369426" y="3420841"/>
              <a:ext cx="4032000" cy="1232295"/>
            </a:xfrm>
            <a:prstGeom prst="roundRect">
              <a:avLst>
                <a:gd name="adj" fmla="val 7708"/>
              </a:avLst>
            </a:prstGeom>
            <a:solidFill>
              <a:schemeClr val="accent3">
                <a:lumMod val="40000"/>
                <a:lumOff val="60000"/>
                <a:alpha val="50196"/>
              </a:schemeClr>
            </a:solidFill>
            <a:ln w="19050" algn="ctr">
              <a:noFill/>
              <a:miter lim="800000"/>
              <a:headEnd/>
              <a:tailEnd/>
            </a:ln>
          </p:spPr>
          <p:txBody>
            <a:bodyPr lIns="72000" tIns="36000" rIns="72000" bIns="36000"/>
            <a:lstStyle/>
            <a:p>
              <a:pPr algn="just">
                <a:buClr>
                  <a:srgbClr val="A50021"/>
                </a:buClr>
                <a:buFont typeface="Wingdings" pitchFamily="2" charset="2"/>
                <a:buChar char="§"/>
              </a:pPr>
              <a:r>
                <a:rPr lang="ru-RU" sz="1100" b="1" dirty="0" smtClean="0">
                  <a:solidFill>
                    <a:srgbClr val="00206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ru-RU" sz="1300" b="1" dirty="0" smtClean="0">
                  <a:solidFill>
                    <a:srgbClr val="00206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Изменено качество городской среды: в каждом моногороде реализованы мероприятия по благоустройству и/или модернизации 5 объектов </a:t>
              </a:r>
            </a:p>
          </p:txBody>
        </p:sp>
        <p:sp>
          <p:nvSpPr>
            <p:cNvPr id="36" name="Text Box 30"/>
            <p:cNvSpPr txBox="1">
              <a:spLocks noChangeArrowheads="1"/>
            </p:cNvSpPr>
            <p:nvPr/>
          </p:nvSpPr>
          <p:spPr bwMode="auto">
            <a:xfrm>
              <a:off x="4737532" y="3420841"/>
              <a:ext cx="4032000" cy="1232295"/>
            </a:xfrm>
            <a:prstGeom prst="roundRect">
              <a:avLst>
                <a:gd name="adj" fmla="val 7708"/>
              </a:avLst>
            </a:prstGeom>
            <a:solidFill>
              <a:srgbClr val="ABC6D5">
                <a:alpha val="50196"/>
              </a:srgbClr>
            </a:solidFill>
            <a:ln w="19050" algn="ctr">
              <a:noFill/>
              <a:miter lim="800000"/>
              <a:headEnd/>
              <a:tailEnd/>
            </a:ln>
          </p:spPr>
          <p:txBody>
            <a:bodyPr lIns="72000" tIns="36000" rIns="72000" bIns="36000"/>
            <a:lstStyle/>
            <a:p>
              <a:pPr algn="just">
                <a:buClr>
                  <a:srgbClr val="A50021"/>
                </a:buClr>
                <a:buFont typeface="Wingdings" pitchFamily="2" charset="2"/>
                <a:buChar char="§"/>
              </a:pPr>
              <a:r>
                <a:rPr lang="ru-RU" sz="1300" b="1" dirty="0" smtClean="0">
                  <a:solidFill>
                    <a:srgbClr val="00206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На 2017 г. в рамках проекта «Формирование комфортной городской среды» выделено более      </a:t>
              </a:r>
              <a:r>
                <a:rPr lang="ru-RU" sz="1300" b="1" dirty="0" smtClean="0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400 млн. рублей </a:t>
              </a:r>
              <a:r>
                <a:rPr lang="ru-RU" sz="1300" b="1" dirty="0" smtClean="0">
                  <a:solidFill>
                    <a:srgbClr val="00206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13 муниципальным образованиям Челябинской области, включающим </a:t>
              </a:r>
              <a:r>
                <a:rPr lang="ru-RU" sz="1300" b="1" dirty="0" smtClean="0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все 16 моногородов</a:t>
              </a:r>
            </a:p>
          </p:txBody>
        </p:sp>
      </p:grp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1063737" y="1467474"/>
            <a:ext cx="273630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400" b="1" dirty="0" smtClean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Ожидаемые</a:t>
            </a:r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5343959" y="1467474"/>
            <a:ext cx="273630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400" b="1" dirty="0" smtClean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Текущее состояние</a:t>
            </a:r>
          </a:p>
        </p:txBody>
      </p:sp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1331640" y="4149080"/>
            <a:ext cx="633349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400" b="1" dirty="0" smtClean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 области развития малого и среднего предпринимательства</a:t>
            </a:r>
          </a:p>
        </p:txBody>
      </p:sp>
      <p:grpSp>
        <p:nvGrpSpPr>
          <p:cNvPr id="25" name="Группа 24"/>
          <p:cNvGrpSpPr/>
          <p:nvPr/>
        </p:nvGrpSpPr>
        <p:grpSpPr>
          <a:xfrm>
            <a:off x="395536" y="4797152"/>
            <a:ext cx="8400106" cy="1215352"/>
            <a:chOff x="369426" y="5382000"/>
            <a:chExt cx="8400106" cy="1215352"/>
          </a:xfrm>
        </p:grpSpPr>
        <p:sp>
          <p:nvSpPr>
            <p:cNvPr id="21" name="Text Box 30"/>
            <p:cNvSpPr txBox="1">
              <a:spLocks noChangeArrowheads="1"/>
            </p:cNvSpPr>
            <p:nvPr/>
          </p:nvSpPr>
          <p:spPr bwMode="auto">
            <a:xfrm>
              <a:off x="369426" y="5382000"/>
              <a:ext cx="4032000" cy="1215352"/>
            </a:xfrm>
            <a:prstGeom prst="roundRect">
              <a:avLst>
                <a:gd name="adj" fmla="val 7708"/>
              </a:avLst>
            </a:prstGeom>
            <a:solidFill>
              <a:schemeClr val="accent3">
                <a:lumMod val="40000"/>
                <a:lumOff val="60000"/>
                <a:alpha val="50196"/>
              </a:schemeClr>
            </a:solidFill>
            <a:ln w="19050" algn="ctr">
              <a:noFill/>
              <a:miter lim="800000"/>
              <a:headEnd/>
              <a:tailEnd/>
            </a:ln>
          </p:spPr>
          <p:txBody>
            <a:bodyPr lIns="72000" tIns="36000" rIns="72000" bIns="36000"/>
            <a:lstStyle/>
            <a:p>
              <a:pPr algn="just">
                <a:buClr>
                  <a:srgbClr val="A50021"/>
                </a:buClr>
                <a:buFont typeface="Wingdings" pitchFamily="2" charset="2"/>
                <a:buChar char="§"/>
              </a:pPr>
              <a:r>
                <a:rPr lang="ru-RU" sz="1100" b="1" dirty="0" smtClean="0">
                  <a:solidFill>
                    <a:srgbClr val="00206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ru-RU" sz="1300" b="1" dirty="0" smtClean="0">
                  <a:solidFill>
                    <a:srgbClr val="00206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Направление не менее 10% средств программы поддержки МСП на реализацию мероприятий в моногородах 	</a:t>
              </a:r>
            </a:p>
          </p:txBody>
        </p:sp>
        <p:sp>
          <p:nvSpPr>
            <p:cNvPr id="23" name="Text Box 30"/>
            <p:cNvSpPr txBox="1">
              <a:spLocks noChangeArrowheads="1"/>
            </p:cNvSpPr>
            <p:nvPr/>
          </p:nvSpPr>
          <p:spPr bwMode="auto">
            <a:xfrm>
              <a:off x="4737532" y="5382000"/>
              <a:ext cx="4032000" cy="1215352"/>
            </a:xfrm>
            <a:prstGeom prst="roundRect">
              <a:avLst>
                <a:gd name="adj" fmla="val 7708"/>
              </a:avLst>
            </a:prstGeom>
            <a:solidFill>
              <a:srgbClr val="ABC6D5">
                <a:alpha val="50196"/>
              </a:srgbClr>
            </a:solidFill>
            <a:ln w="19050" algn="ctr">
              <a:noFill/>
              <a:miter lim="800000"/>
              <a:headEnd/>
              <a:tailEnd/>
            </a:ln>
          </p:spPr>
          <p:txBody>
            <a:bodyPr lIns="72000" tIns="36000" rIns="72000" bIns="36000"/>
            <a:lstStyle/>
            <a:p>
              <a:pPr algn="just">
                <a:buClr>
                  <a:srgbClr val="A50021"/>
                </a:buClr>
                <a:buFont typeface="Wingdings" pitchFamily="2" charset="2"/>
                <a:buChar char="§"/>
              </a:pPr>
              <a:r>
                <a:rPr lang="ru-RU" sz="1100" b="1" dirty="0" smtClean="0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ru-RU" sz="1300" b="1" dirty="0" smtClean="0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более</a:t>
              </a:r>
              <a:r>
                <a:rPr lang="ru-RU" sz="1300" b="1" dirty="0" smtClean="0">
                  <a:solidFill>
                    <a:srgbClr val="CC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ru-RU" sz="1300" b="1" dirty="0" smtClean="0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20% средств </a:t>
              </a:r>
              <a:r>
                <a:rPr lang="ru-RU" sz="1300" b="1" dirty="0" smtClean="0">
                  <a:solidFill>
                    <a:srgbClr val="00206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программы поддержки МСП направлено на реализацию мероприятий в моногородах: </a:t>
              </a:r>
              <a:r>
                <a:rPr lang="ru-RU" sz="1300" b="1" dirty="0" smtClean="0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17 млн. руб. </a:t>
              </a:r>
              <a:r>
                <a:rPr lang="ru-RU" sz="1300" b="1" dirty="0" smtClean="0">
                  <a:solidFill>
                    <a:srgbClr val="00206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- из областного бюджета;        </a:t>
              </a:r>
              <a:r>
                <a:rPr lang="ru-RU" sz="1300" b="1" dirty="0" smtClean="0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39 млн. руб. </a:t>
              </a:r>
              <a:r>
                <a:rPr lang="ru-RU" sz="1300" b="1" dirty="0" smtClean="0">
                  <a:solidFill>
                    <a:srgbClr val="00206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- из федерального бюджета; </a:t>
              </a:r>
              <a:r>
                <a:rPr lang="ru-RU" sz="1300" b="1" dirty="0" smtClean="0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12 млн. руб. </a:t>
              </a:r>
              <a:r>
                <a:rPr lang="ru-RU" sz="1300" b="1" dirty="0" smtClean="0">
                  <a:solidFill>
                    <a:srgbClr val="00206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– из местных бюджетов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3370</TotalTime>
  <Words>1448</Words>
  <Application>Microsoft Office PowerPoint</Application>
  <PresentationFormat>Экран (4:3)</PresentationFormat>
  <Paragraphs>427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glozman</dc:creator>
  <cp:lastModifiedBy>Белоглазова Я.М.</cp:lastModifiedBy>
  <cp:revision>365</cp:revision>
  <dcterms:created xsi:type="dcterms:W3CDTF">2015-05-19T10:42:20Z</dcterms:created>
  <dcterms:modified xsi:type="dcterms:W3CDTF">2017-07-12T04:17:50Z</dcterms:modified>
</cp:coreProperties>
</file>